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63" r:id="rId4"/>
    <p:sldId id="259" r:id="rId5"/>
    <p:sldId id="260" r:id="rId6"/>
    <p:sldId id="265" r:id="rId7"/>
    <p:sldId id="262" r:id="rId8"/>
    <p:sldId id="261" r:id="rId9"/>
    <p:sldId id="275" r:id="rId10"/>
    <p:sldId id="264" r:id="rId11"/>
    <p:sldId id="266" r:id="rId12"/>
    <p:sldId id="267" r:id="rId13"/>
    <p:sldId id="268" r:id="rId14"/>
    <p:sldId id="276" r:id="rId15"/>
    <p:sldId id="277" r:id="rId16"/>
    <p:sldId id="269" r:id="rId17"/>
    <p:sldId id="270" r:id="rId18"/>
    <p:sldId id="271" r:id="rId19"/>
    <p:sldId id="272" r:id="rId20"/>
    <p:sldId id="279" r:id="rId21"/>
    <p:sldId id="273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3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17" r:id="rId50"/>
    <p:sldId id="318" r:id="rId51"/>
    <p:sldId id="319" r:id="rId52"/>
    <p:sldId id="320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4" r:id="rId62"/>
    <p:sldId id="315" r:id="rId63"/>
    <p:sldId id="316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21" r:id="rId7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4291" autoAdjust="0"/>
  </p:normalViewPr>
  <p:slideViewPr>
    <p:cSldViewPr snapToGrid="0">
      <p:cViewPr varScale="1">
        <p:scale>
          <a:sx n="65" d="100"/>
          <a:sy n="65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25F2-CF04-4926-8189-FB2DC4E529DF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B705B-E0C8-40C3-A859-5F108A0D4E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22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B705B-E0C8-40C3-A859-5F108A0D4E1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01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B705B-E0C8-40C3-A859-5F108A0D4E1B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01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5E7B1-BAB2-4C2E-87C8-8500A7482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595E18-D4FB-4DED-8F8A-30E3FDBFC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C13577-D3CB-4EBD-B521-2345A1748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C9D91E-75AA-49DF-BA81-D42A83E4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36AFC-5316-4ED5-9E0A-2F681393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58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473A0-EF8E-482B-AC91-1A716A06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ED9767-3302-4B1F-B7D0-16F2D3BB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DF37C2-3F26-4A14-9C70-87ADDDA2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729C2F-11FF-40B9-B1FE-81968D93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1EDF8D-3D94-4D28-A787-BDDABD5B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28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1437F-F2BA-4FF6-AD6F-0510F9A15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2CF429-4C6C-479F-9671-C2726F76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FACC4C-0D48-4FE6-ABDB-93F5AD5F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5F420-5557-461F-A09A-75AD3A9F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98F484-217B-4472-9151-9DE5262F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43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A3517-C200-4A59-A1CB-06A63482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96C53-3437-4327-A618-A3DB7B338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3F8E72-FFD4-4144-8B19-5A685B97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CAF73-72AE-4884-8773-073AEBAE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21A689-F43E-4A37-A9B9-E5C3FE8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41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4FA36-F101-4312-A2EF-BD2B0B97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9F39DD-13F1-47D1-9319-17B23166F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73F7E0-521C-4D65-945F-1C8A0F48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DB5C7E-090C-4E30-B344-4E7AB654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E0C7B7-0FD8-4966-A94C-FC476CB0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5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B5571-8603-4FA8-9684-EA2E982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180D79-11F4-4E32-9957-3790745E1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F64924-B7C8-4CBB-92A8-4F952B1D6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2EA552-7C05-4B61-8377-5D24380C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14EC0F-9F55-4A93-98A6-1BD75038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2EF2A4-7980-45B9-9557-F2C5C395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02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6DC7D-3AA4-4F97-A64F-650C4138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90DBA7-3FB0-4455-B1A9-9BEB1891E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D2312E-A377-4FD1-9228-F7D96EF47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B1A2A92-3735-4147-ACC6-E1E52B637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8FC085E-EC1F-454B-8ABC-D32174F1A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929E6D-65C3-4824-AC37-F397140A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C26AFD9-384A-4E74-AB15-2369D4B2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45A575-3DEA-458A-B2BF-B0317393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1A2B9-512F-4EDD-B47B-B3708C40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390343-C09E-427A-9F4B-6DD55C82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1DCF40-E5CF-4E9D-B31C-418F9CB2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5E857B-67A7-43D2-8E6A-23BF2750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20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B6A447-1D88-4EF3-9083-28F1CE03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76B0C9-0719-479C-816E-74E996E7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477149-3721-4C30-922F-8BF69E81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08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6D089-D856-4586-B864-15B9E2CC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F6757-EBE1-44E1-9691-B2DF0720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7946F0-AB9A-4C10-BE8D-739F61AEB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57763-8E0C-4BC7-AABF-28A6856E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B9B3C5-1705-42D5-A6E3-F4B4BB2B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800BB2-49CA-42C9-A1EE-ECBB7AFF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21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B7BE0-7F48-46B8-97A1-79674084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BD94F2-D53B-45AA-A64B-58946E093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171276-4A11-41D5-AB33-B804E44DA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99B129-152B-42D4-AD56-62D20B61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1B3296-F6A8-44C7-A70F-F356B842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5BEC1-FC06-4821-A724-AEBF5A5C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9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FAC6AF-9FDB-44B3-980F-8C96BDE4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407443-97A9-4112-B739-D0F8223E5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86BCE-2B0E-4956-9580-B118B8118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12090-A0C9-45FA-B9EE-4A318140CC6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329259-DF16-4630-8D85-79C394DB0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14CCED-8B5E-436F-909A-2C799FFB0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36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pt/create/color-whee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www.webcis.com.br/utilizando-font-face-tipografia-web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caderninhodeideias.wordpress.com/2018/04/23/a-diferenca-entre-texto-italico-e-obliqu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jp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2.pn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edia.com.br/html-semantico-conheca-os-elementos-semanticos-da-html5/3806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gif"/><Relationship Id="rId5" Type="http://schemas.openxmlformats.org/officeDocument/2006/relationships/image" Target="../media/image104.gif"/><Relationship Id="rId4" Type="http://schemas.openxmlformats.org/officeDocument/2006/relationships/image" Target="../media/image103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www.devmedia.com.b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ursoemvideo.com.br/" TargetMode="External"/><Relationship Id="rId5" Type="http://schemas.openxmlformats.org/officeDocument/2006/relationships/hyperlink" Target="https://www.youtube.com/channel/UCqHIWCQSq0yeE-1nbcRnt2w" TargetMode="External"/><Relationship Id="rId4" Type="http://schemas.openxmlformats.org/officeDocument/2006/relationships/hyperlink" Target="https://developer.mozilla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6E7630-9871-45B7-9F26-B6235340EFF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137DB6-FDB5-4F5A-979E-E9BFA7E97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636" y="2440714"/>
            <a:ext cx="9144000" cy="1137824"/>
          </a:xfrm>
        </p:spPr>
        <p:txBody>
          <a:bodyPr>
            <a:noAutofit/>
          </a:bodyPr>
          <a:lstStyle/>
          <a:p>
            <a:r>
              <a:rPr lang="pt-BR" sz="7200" b="1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Introdução ao </a:t>
            </a:r>
            <a:r>
              <a:rPr lang="pt-BR" sz="72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CSS3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98A458-2881-42B5-B792-92EB8F2CA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3489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Cascading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Style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Sheets</a:t>
            </a:r>
            <a:endParaRPr lang="pt-BR" sz="28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pt-BR" sz="20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Everton Vargas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Guetierres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8B836FD-0E21-4F45-B0A7-0DD01539F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C194DCF-D69A-4B0E-811A-8B7D0B87E09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29AE20-AD63-46F2-BDCD-8DEFB90D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76E8418-332E-41DE-B28C-ED418B5AB7E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241EE5C-CD7D-47DD-B813-AA5CED4A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seletor vincula um elemento do documento HTML a declaração CSS. </a:t>
            </a:r>
            <a:r>
              <a:rPr lang="pt-BR" sz="2400" dirty="0"/>
              <a:t>P</a:t>
            </a:r>
            <a:r>
              <a:rPr lang="pt-BR" sz="2400" dirty="0">
                <a:latin typeface="Bahnschrift SemiBold SemiConden" panose="020B0502040204020203" pitchFamily="34" charset="0"/>
              </a:rPr>
              <a:t>ode ser usada de três maneiras 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tags</a:t>
            </a:r>
            <a:r>
              <a:rPr lang="pt-BR" sz="2400" dirty="0">
                <a:latin typeface="Bahnschrift SemiBold SemiConden" panose="020B0502040204020203" pitchFamily="34" charset="0"/>
              </a:rPr>
              <a:t> HTML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uma “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class</a:t>
            </a:r>
            <a:r>
              <a:rPr lang="pt-BR" sz="2400" dirty="0">
                <a:latin typeface="Bahnschrift SemiBold SemiConden" panose="020B0502040204020203" pitchFamily="34" charset="0"/>
              </a:rPr>
              <a:t>”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um “id”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Dentro do local dos códigos CSS será citada a referência que se deseja estilizar seguido de uma abertura e fechamento de chaves, onde serão colocados os códigos CSS.</a:t>
            </a:r>
          </a:p>
        </p:txBody>
      </p:sp>
    </p:spTree>
    <p:extLst>
      <p:ext uri="{BB962C8B-B14F-4D97-AF65-F5344CB8AC3E}">
        <p14:creationId xmlns:p14="http://schemas.microsoft.com/office/powerpoint/2010/main" val="232041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D1F924-D13E-4FA3-BFF2-E7EAEA2C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913205"/>
            <a:ext cx="10018487" cy="4263757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Se utilizar como referência as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tags</a:t>
            </a:r>
            <a:r>
              <a:rPr lang="pt-BR" sz="2400" dirty="0">
                <a:latin typeface="Bahnschrift SemiBold Condensed" panose="020B0502040204020203" pitchFamily="34" charset="0"/>
              </a:rPr>
              <a:t> HTML, todos os elementos que forem do mesmo tipo vão ser estilizados como você definir.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24DCD21-A671-4A26-B84E-5DA73BAAE2E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82100E-ADFF-41FD-8F9A-1833CEF4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B35B299-1378-4895-8AC1-28BF655B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45" y="3113988"/>
            <a:ext cx="6439133" cy="26959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6CEB69-5C33-4C66-BF4F-2364D534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344" y="3113988"/>
            <a:ext cx="3759517" cy="26959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152FE0-C87E-41E4-B3CC-CC31B6B1CD71}"/>
              </a:ext>
            </a:extLst>
          </p:cNvPr>
          <p:cNvSpPr txBox="1"/>
          <p:nvPr/>
        </p:nvSpPr>
        <p:spPr>
          <a:xfrm>
            <a:off x="4350711" y="2746983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355261-63D5-4433-A1ED-A1C41C3413B5}"/>
              </a:ext>
            </a:extLst>
          </p:cNvPr>
          <p:cNvSpPr txBox="1"/>
          <p:nvPr/>
        </p:nvSpPr>
        <p:spPr>
          <a:xfrm>
            <a:off x="9764293" y="275076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6D0FC5C-D49C-40C2-B7AA-4910F24861B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CSS: TAG HTML</a:t>
            </a:r>
          </a:p>
        </p:txBody>
      </p:sp>
    </p:spTree>
    <p:extLst>
      <p:ext uri="{BB962C8B-B14F-4D97-AF65-F5344CB8AC3E}">
        <p14:creationId xmlns:p14="http://schemas.microsoft.com/office/powerpoint/2010/main" val="415448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BEFA397-6B76-400B-A1B2-76B11F8F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Utilizando como referência uma classe, somente os elementos que tiverem o mesmo nome da classe vão ser estilizados . 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Para declarar a classe você deve utilizar um parâmetro chamado </a:t>
            </a:r>
            <a:r>
              <a:rPr lang="pt-BR" sz="2400" i="1" dirty="0" err="1">
                <a:latin typeface="Bahnschrift SemiBold Condensed" panose="020B0502040204020203" pitchFamily="34" charset="0"/>
              </a:rPr>
              <a:t>class</a:t>
            </a:r>
            <a:r>
              <a:rPr lang="pt-BR" sz="2400" i="1" dirty="0">
                <a:latin typeface="Bahnschrift SemiBold Condensed" panose="020B0502040204020203" pitchFamily="34" charset="0"/>
              </a:rPr>
              <a:t>,  </a:t>
            </a:r>
            <a:r>
              <a:rPr lang="pt-BR" sz="2400" dirty="0">
                <a:latin typeface="Bahnschrift SemiBold Condensed" panose="020B0502040204020203" pitchFamily="34" charset="0"/>
              </a:rPr>
              <a:t>passando como valor o nome da classe. Ao referenciar a classe no documento CSS você deve utilizar um ponto.</a:t>
            </a:r>
            <a:endParaRPr lang="pt-BR" sz="2400" i="1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B08A8F0-4A5F-4269-BB10-DE95EC30819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F1F433-679B-42EB-870C-A30A0041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B7521D-39E2-4469-A5DF-F42D9F95D99D}"/>
              </a:ext>
            </a:extLst>
          </p:cNvPr>
          <p:cNvSpPr txBox="1"/>
          <p:nvPr/>
        </p:nvSpPr>
        <p:spPr>
          <a:xfrm>
            <a:off x="4205665" y="2938074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B7C65C-28B6-44E4-AACB-7B5EB1DE279D}"/>
              </a:ext>
            </a:extLst>
          </p:cNvPr>
          <p:cNvSpPr txBox="1"/>
          <p:nvPr/>
        </p:nvSpPr>
        <p:spPr>
          <a:xfrm>
            <a:off x="9559301" y="2938074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59A439-B222-4FE8-AEA0-4437A607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90" y="3261240"/>
            <a:ext cx="5971950" cy="34845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BCEAF89-7B45-4760-B995-B80F861DE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255" y="3261240"/>
            <a:ext cx="3641711" cy="3187848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4C882BA-A13C-4AA3-B53C-34CC8F8DE5F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CSS:CLASSES</a:t>
            </a:r>
          </a:p>
        </p:txBody>
      </p:sp>
    </p:spTree>
    <p:extLst>
      <p:ext uri="{BB962C8B-B14F-4D97-AF65-F5344CB8AC3E}">
        <p14:creationId xmlns:p14="http://schemas.microsoft.com/office/powerpoint/2010/main" val="66702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F8B3060-3F23-4080-929C-CD4490D5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Se utilizar como referência os </a:t>
            </a:r>
            <a:r>
              <a:rPr lang="pt-BR" sz="2400" dirty="0" err="1">
                <a:latin typeface="Bahnschrift SemiBold Condensed" panose="020B0502040204020203" pitchFamily="34" charset="0"/>
              </a:rPr>
              <a:t>id’s</a:t>
            </a:r>
            <a:r>
              <a:rPr lang="pt-BR" sz="2400" dirty="0">
                <a:latin typeface="Bahnschrift SemiBold Condensed" panose="020B0502040204020203" pitchFamily="34" charset="0"/>
              </a:rPr>
              <a:t>, será semelhante as classes, porém no CSS será utilizado  uma hashtag na frente do nome. Esse método é mais utilizado para uso no </a:t>
            </a:r>
            <a:r>
              <a:rPr lang="pt-BR" sz="2400" dirty="0" err="1">
                <a:latin typeface="Bahnschrift SemiBold Condensed" panose="020B0502040204020203" pitchFamily="34" charset="0"/>
              </a:rPr>
              <a:t>javascript</a:t>
            </a:r>
            <a:r>
              <a:rPr lang="pt-BR" sz="2400" dirty="0">
                <a:latin typeface="Bahnschrift SemiBold Condensed" panose="020B0502040204020203" pitchFamily="34" charset="0"/>
              </a:rPr>
              <a:t>. Evite usar esse método, mas caso utilize , não repita seu uso (quando você estudar </a:t>
            </a:r>
            <a:r>
              <a:rPr lang="pt-BR" sz="2400" dirty="0" err="1">
                <a:latin typeface="Bahnschrift SemiBold Condensed" panose="020B0502040204020203" pitchFamily="34" charset="0"/>
              </a:rPr>
              <a:t>javascript</a:t>
            </a:r>
            <a:r>
              <a:rPr lang="pt-BR" sz="2400" dirty="0">
                <a:latin typeface="Bahnschrift SemiBold Condensed" panose="020B0502040204020203" pitchFamily="34" charset="0"/>
              </a:rPr>
              <a:t> você entenderá).</a:t>
            </a:r>
            <a:endParaRPr lang="pt-BR" sz="2400" i="1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6A67ADD-2D96-47DC-9EC5-81B37A0695B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63FB59-AF70-4967-8AB7-EBEA3399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76DF21-C449-495C-81D6-1A337AA8F914}"/>
              </a:ext>
            </a:extLst>
          </p:cNvPr>
          <p:cNvSpPr txBox="1"/>
          <p:nvPr/>
        </p:nvSpPr>
        <p:spPr>
          <a:xfrm>
            <a:off x="4558490" y="2462126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7A59AD-9358-4B53-AA6C-CB9FF0355981}"/>
              </a:ext>
            </a:extLst>
          </p:cNvPr>
          <p:cNvSpPr txBox="1"/>
          <p:nvPr/>
        </p:nvSpPr>
        <p:spPr>
          <a:xfrm>
            <a:off x="9462181" y="246212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043AB53-76B3-4667-8B09-B2C645D4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36" y="2831458"/>
            <a:ext cx="5212965" cy="38357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C045CA5-C8AA-497E-B50F-9ACA9A5AD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902" y="2831458"/>
            <a:ext cx="2924175" cy="2962275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37CFD3A-6CA8-4242-9133-EC52DA6C0C5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CSS:ID’S</a:t>
            </a:r>
          </a:p>
        </p:txBody>
      </p:sp>
    </p:spTree>
    <p:extLst>
      <p:ext uri="{BB962C8B-B14F-4D97-AF65-F5344CB8AC3E}">
        <p14:creationId xmlns:p14="http://schemas.microsoft.com/office/powerpoint/2010/main" val="268206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F295923-CA9A-4319-B122-65FE70E77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Também pode ser utilizado como referência a citação de mais de um elemento;</a:t>
            </a: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932570-FD55-4C97-9D00-7EDF4BB944A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5D8F0-BE8B-4355-A65A-523C8B032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AD6CF3A-883D-42D5-9915-FE348D3576F4}"/>
              </a:ext>
            </a:extLst>
          </p:cNvPr>
          <p:cNvSpPr txBox="1">
            <a:spLocks/>
          </p:cNvSpPr>
          <p:nvPr/>
        </p:nvSpPr>
        <p:spPr>
          <a:xfrm>
            <a:off x="1335313" y="373559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F41348-F230-4923-8B95-9F04E533D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72" y="2182542"/>
            <a:ext cx="4438245" cy="41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4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CF7F-29ED-427C-98E6-A4D70A479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Também pode ser utilizado como referência um elemento que pertence a outro elemento 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AC33A4-6932-4666-B720-4D548B4A045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C620FE3-DCC2-44AE-BCD0-7D33FC96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69B6BEE-DB39-4085-90EA-8DC8A5D910D4}"/>
              </a:ext>
            </a:extLst>
          </p:cNvPr>
          <p:cNvSpPr txBox="1">
            <a:spLocks/>
          </p:cNvSpPr>
          <p:nvPr/>
        </p:nvSpPr>
        <p:spPr>
          <a:xfrm>
            <a:off x="1335313" y="373559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158419B-3752-4F08-BE52-A13104EF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06" y="2674756"/>
            <a:ext cx="5202995" cy="387853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6E5EF7-C7F1-49F3-A30B-470CD0E59311}"/>
              </a:ext>
            </a:extLst>
          </p:cNvPr>
          <p:cNvSpPr txBox="1"/>
          <p:nvPr/>
        </p:nvSpPr>
        <p:spPr>
          <a:xfrm>
            <a:off x="4425803" y="2314065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F1CCD22-4006-4C20-9261-1F82184A5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645" y="2659903"/>
            <a:ext cx="3633153" cy="387853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67E9AE-CA6D-46C1-A60B-B94F78C8D41C}"/>
              </a:ext>
            </a:extLst>
          </p:cNvPr>
          <p:cNvSpPr txBox="1"/>
          <p:nvPr/>
        </p:nvSpPr>
        <p:spPr>
          <a:xfrm>
            <a:off x="9297412" y="2267899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86187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321C6C4-16DC-4467-BDCE-4D7B2F562DA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8973C2F-B79F-4278-AC84-1B4E433E2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DC03ECD-8F11-47D6-B826-7A47D247DC6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8074E5E-297A-44DE-8BEC-E935197D0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construímos um documento HTML nós podemos colocar elementos um dentro do outro ou um do lado do outro, 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acontece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aninhamento</a:t>
            </a:r>
            <a:r>
              <a:rPr lang="pt-BR" sz="2400" dirty="0">
                <a:latin typeface="Bahnschrift SemiBold SemiConden" panose="020B0502040204020203" pitchFamily="34" charset="0"/>
              </a:rPr>
              <a:t> de elementos chamamos eles de “elementos pai” e “elemento filho”.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um elemento esta  do lado do outro chamamos ele de “elemento irmão”.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tenha curiosidade em saber mais, procure sobre “DOM” 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(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Document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 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Object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 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Model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).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A01DBB2-E3F7-45C1-B9F6-F9A350B9E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35" y="4431281"/>
            <a:ext cx="4123613" cy="225695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CC06980-3AEB-4609-99E6-85FC7A1F0018}"/>
              </a:ext>
            </a:extLst>
          </p:cNvPr>
          <p:cNvSpPr/>
          <p:nvPr/>
        </p:nvSpPr>
        <p:spPr>
          <a:xfrm>
            <a:off x="4501662" y="4389119"/>
            <a:ext cx="4164036" cy="22991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56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17D3399-7E32-46E7-8501-7AA4A209CA6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4463A54-F444-4472-8EE1-797448E6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1CFCCF4-C3D1-4324-9254-0154D7CB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acontece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aninhamento</a:t>
            </a:r>
            <a:r>
              <a:rPr lang="pt-BR" sz="2400" dirty="0">
                <a:latin typeface="Bahnschrift SemiBold SemiConden" panose="020B0502040204020203" pitchFamily="34" charset="0"/>
              </a:rPr>
              <a:t>, a estilização feita no elemento pai será herdada pelos filhos 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FD462E-E0AB-4C30-A23B-C0786009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33" y="2731140"/>
            <a:ext cx="6200775" cy="38004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353F33-A00D-4D44-ABA9-B6CC3E5E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2731139"/>
            <a:ext cx="2019300" cy="14287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C3E5DC1-C9FC-4C98-BC9E-FEE6A704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544" y="4932850"/>
            <a:ext cx="1381125" cy="13811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C92AAF1-500C-4CF7-BF22-6CC76E23100B}"/>
              </a:ext>
            </a:extLst>
          </p:cNvPr>
          <p:cNvSpPr txBox="1"/>
          <p:nvPr/>
        </p:nvSpPr>
        <p:spPr>
          <a:xfrm>
            <a:off x="4443220" y="2407974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FC39D0C-204D-4CAD-ACE8-E0F077FD65AE}"/>
              </a:ext>
            </a:extLst>
          </p:cNvPr>
          <p:cNvSpPr txBox="1"/>
          <p:nvPr/>
        </p:nvSpPr>
        <p:spPr>
          <a:xfrm>
            <a:off x="9437297" y="2413092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115D3CB-38C7-4155-B296-D6908ABCAB88}"/>
              </a:ext>
            </a:extLst>
          </p:cNvPr>
          <p:cNvSpPr txBox="1"/>
          <p:nvPr/>
        </p:nvSpPr>
        <p:spPr>
          <a:xfrm>
            <a:off x="9199242" y="4563518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59477F7-9D54-4C40-ADB7-F77A451D2E3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248224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F70CB35-EFBC-4CBE-B8C1-881B7D87B65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A08F7B-1679-4563-8F09-8BAA5197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0E9D28D-4D43-4CFF-978D-4E0A3CBCD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estilizarmos um dos filhos de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&gt;, ele deixará de herdar suas características, e os netos de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&gt; que são filhos do elemento em questão também deixarão de herdar dele, passando a herdar as características de seu pai. E assim sucessivamente.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3BEAC3-B75D-4A7E-B78A-F5C484644523}"/>
              </a:ext>
            </a:extLst>
          </p:cNvPr>
          <p:cNvSpPr txBox="1"/>
          <p:nvPr/>
        </p:nvSpPr>
        <p:spPr>
          <a:xfrm>
            <a:off x="4471735" y="2912637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631003-D3D1-4763-BEF9-ED553FEFFB39}"/>
              </a:ext>
            </a:extLst>
          </p:cNvPr>
          <p:cNvSpPr txBox="1"/>
          <p:nvPr/>
        </p:nvSpPr>
        <p:spPr>
          <a:xfrm>
            <a:off x="9391288" y="2912637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3D246C-A81F-4E23-A12B-BFD6787C13F7}"/>
              </a:ext>
            </a:extLst>
          </p:cNvPr>
          <p:cNvSpPr txBox="1"/>
          <p:nvPr/>
        </p:nvSpPr>
        <p:spPr>
          <a:xfrm>
            <a:off x="9222762" y="498326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95578FC-7FC1-45B7-BC6F-F66B8A03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44" y="3270765"/>
            <a:ext cx="5252332" cy="344564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499FFD7-E54A-427D-ACCC-81D5585E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84" y="3270765"/>
            <a:ext cx="2333625" cy="17526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442B494-90CD-4863-BCD1-3323CDB0E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167" y="5336164"/>
            <a:ext cx="1285875" cy="1323975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92D1EB72-4CDC-45A4-A353-8D2755D56FB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3904259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9C5D30-76A3-451F-BC71-3E755D11831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F08F86-1D46-486A-A8E9-6736CF735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2AAF7A8-7BB4-4610-A3B1-000BF7C1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Agora você compreende o porque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nome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cascading</a:t>
            </a:r>
            <a:r>
              <a:rPr lang="pt-BR" sz="2400" i="1" dirty="0">
                <a:latin typeface="Bahnschrift SemiBold SemiConden" panose="020B0502040204020203" pitchFamily="34" charset="0"/>
              </a:rPr>
              <a:t>  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style</a:t>
            </a:r>
            <a:r>
              <a:rPr lang="pt-BR" sz="2400" i="1" dirty="0">
                <a:latin typeface="Bahnschrift SemiBold SemiConden" panose="020B0502040204020203" pitchFamily="34" charset="0"/>
              </a:rPr>
              <a:t> 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sheets</a:t>
            </a:r>
            <a:r>
              <a:rPr lang="pt-BR" sz="2400" i="1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>
                <a:latin typeface="Bahnschrift SemiBold SemiConden" panose="020B0502040204020203" pitchFamily="34" charset="0"/>
              </a:rPr>
              <a:t>(folhas de estilo em cascata).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70AACF5-5B4C-414F-9C7B-6B49A783B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40" y="2520423"/>
            <a:ext cx="6007204" cy="39286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D670350-5FE9-4463-A830-DB77BF98023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289607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0C9244D-443E-4BD6-B975-A52EAD096585}"/>
              </a:ext>
            </a:extLst>
          </p:cNvPr>
          <p:cNvSpPr/>
          <p:nvPr/>
        </p:nvSpPr>
        <p:spPr>
          <a:xfrm>
            <a:off x="4379742" y="2423788"/>
            <a:ext cx="1716258" cy="337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D5CA1-9723-4F94-9B7B-FE7430CA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517" y="1479636"/>
            <a:ext cx="10536259" cy="1450505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CSS é uma linguagem de estilização que opera na camada de apresentação do front-end. Ele serve para dar forma e estilos aos conteúdos criados em HTML- Por exemplo, cor da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fonte</a:t>
            </a:r>
            <a:r>
              <a:rPr lang="pt-BR" sz="2400" dirty="0">
                <a:latin typeface="Bahnschrift SemiBold SemiConden" panose="020B0502040204020203" pitchFamily="34" charset="0"/>
              </a:rPr>
              <a:t>, cor de um plano de fundo, </a:t>
            </a:r>
            <a:r>
              <a:rPr lang="pt-BR" sz="4400" dirty="0">
                <a:latin typeface="Bahnschrift SemiBold SemiConden" panose="020B0502040204020203" pitchFamily="34" charset="0"/>
              </a:rPr>
              <a:t>tamanho de </a:t>
            </a:r>
            <a:r>
              <a:rPr lang="pt-BR" sz="1400" dirty="0">
                <a:latin typeface="Bahnschrift SemiBold SemiConden" panose="020B0502040204020203" pitchFamily="34" charset="0"/>
              </a:rPr>
              <a:t>um elemento </a:t>
            </a:r>
            <a:r>
              <a:rPr lang="pt-BR" sz="2400" dirty="0">
                <a:latin typeface="Bahnschrift SemiBold SemiConden" panose="020B0502040204020203" pitchFamily="34" charset="0"/>
              </a:rPr>
              <a:t>, etc.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8055043-1786-46D1-B4FA-497F098FF9A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367895-3DC8-4176-BFEA-1C0AB5F0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0CE9984-69D2-43DF-811F-A75DF64197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18F8B6-3562-4EBA-8695-841BCA334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42" y="2876550"/>
            <a:ext cx="8023807" cy="37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F8D3F4-FE61-4B87-9C2A-60C78D26743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AE9E12E-BE67-4441-A2A5-D60C57E4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F0C2B9F-71AA-4CE8-8A04-2F88C490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propriedade CSS define uma característica visual para o elemento HTML “selecionado” pelo seletor.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Existem propriedades que são focadas em texto, enquanto outras são focadas em posicionamento, entre outras.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Se você </a:t>
            </a:r>
            <a:r>
              <a:rPr lang="pt-BR" sz="2400" dirty="0" err="1">
                <a:latin typeface="Bahnschrift SemiBold SemiConden" panose="020B0502040204020203" pitchFamily="34" charset="0"/>
              </a:rPr>
              <a:t>obtem</a:t>
            </a:r>
            <a:r>
              <a:rPr lang="pt-BR" sz="2400" dirty="0">
                <a:latin typeface="Bahnschrift SemiBold SemiConden" panose="020B0502040204020203" pitchFamily="34" charset="0"/>
              </a:rPr>
              <a:t> um conhecimento de inglês básico, verá que os nomes das propriedades são autoexplicativos. 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Toda propriedade CSS será seguida de “:”(dois pontos), onde logo após será dado o valor da propriedade, que pode ser um valor simples ou múltiplo, dependendo da propriedade.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Após o valor deve ser colocado um “;”(ponto e virgula) para identificar que uma próxima propriedade pode ser colocada no código.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7C8672B-311F-41F7-A0A6-45F17641631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</p:spTree>
    <p:extLst>
      <p:ext uri="{BB962C8B-B14F-4D97-AF65-F5344CB8AC3E}">
        <p14:creationId xmlns:p14="http://schemas.microsoft.com/office/powerpoint/2010/main" val="278354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F6C0798-2187-4998-8867-54E7D01B215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FD8FD7-E60E-4185-A500-FE6C3290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660D2D1-A640-4F47-8300-55D31FED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E agora a parte boa.....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0F094D-4146-4B7B-ACAF-AD36DFF3F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86" y="2125902"/>
            <a:ext cx="2745740" cy="228395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B1CD3B-0822-4DB7-A2AE-A1AE0DF9F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17" y="2114726"/>
            <a:ext cx="2745740" cy="228395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A0619D3-10EB-4346-A977-F27DC9087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86" y="4529796"/>
            <a:ext cx="2745740" cy="210667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074D817-7A10-4C03-9C4A-A04301861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60" y="4529796"/>
            <a:ext cx="2745740" cy="2106676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F5279E3B-CE60-4F45-B26F-064A8DF3DB9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</p:spTree>
    <p:extLst>
      <p:ext uri="{BB962C8B-B14F-4D97-AF65-F5344CB8AC3E}">
        <p14:creationId xmlns:p14="http://schemas.microsoft.com/office/powerpoint/2010/main" val="211840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4CA00F-EF76-4D2F-8CA4-F3EA6681947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57E8FE-11C3-426A-BA41-09162AE3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7B0EF37-4F0F-40C1-922A-781BC7D6B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 seguir um exemplo de definição das propriedades para um determinado seletor.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2765460-DBFE-486F-A97B-1E182BA7581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F17F058-74F5-4F3C-8A1A-AD2A6593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901" y="2761413"/>
            <a:ext cx="8072099" cy="30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5423C1-6F4E-4DD1-851E-B1BB06A4B3B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C0E98A-CD5D-48D5-A8FD-5667A22B0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9BC1EB8-AF54-4DB8-8EA8-0162145DA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 seguir alguns exemplos de propriedades para definir textos.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Cor de texto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queira saber os valores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rgb</a:t>
            </a:r>
            <a:r>
              <a:rPr lang="pt-BR" sz="2400" dirty="0">
                <a:latin typeface="Bahnschrift SemiBold SemiConden" panose="020B0502040204020203" pitchFamily="34" charset="0"/>
              </a:rPr>
              <a:t> ou hexadecimal de uma cor, você pode utilizar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photoshop</a:t>
            </a:r>
            <a:r>
              <a:rPr lang="pt-BR" sz="2400" dirty="0">
                <a:latin typeface="Bahnschrift SemiBold SemiConden" panose="020B0502040204020203" pitchFamily="34" charset="0"/>
              </a:rPr>
              <a:t> ou o site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https://color.adobe.com/pt/create/color-wheel/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2DEB8C4-6B82-45A5-8CA3-CD7D0623E3E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DFBB54-843E-46F3-9317-80127E87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99" y="3032479"/>
            <a:ext cx="9369882" cy="24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C27B2B9-CBBB-4FDA-8293-588C8CF4FCC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802F29-CADB-40CC-B032-4521D62C8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F4F361F-4783-4E46-8A4A-4A016D95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Fonte do texto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FDF8BAA-0EC2-4F53-BE62-C8AC57FA56C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656B15-EE80-4F1A-B1AD-3134DCBC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77" y="2273603"/>
            <a:ext cx="8263010" cy="43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BCF01D-F985-4724-9E16-C305C580EF6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AD919F-909B-45EF-BE87-2584D4F5C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4F0809D-DE3F-4F4E-93A0-8824465F8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Mas o que significa ser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serifado</a:t>
            </a:r>
            <a:r>
              <a:rPr lang="pt-BR" sz="2400" dirty="0">
                <a:latin typeface="Bahnschrift SemiBold SemiConden" panose="020B0502040204020203" pitchFamily="34" charset="0"/>
              </a:rPr>
              <a:t> e não-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serifado</a:t>
            </a:r>
            <a:r>
              <a:rPr lang="pt-BR" sz="2400" dirty="0">
                <a:latin typeface="Bahnschrift SemiBold SemiConden" panose="020B0502040204020203" pitchFamily="34" charset="0"/>
              </a:rPr>
              <a:t>?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 são os detalhes mais trabalhados que algumas fontes possuem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 de fontes sem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: </a:t>
            </a:r>
            <a:r>
              <a:rPr lang="pt-BR" sz="2400" dirty="0" err="1">
                <a:latin typeface="Bahnschrift SemiBold SemiConden" panose="020B0502040204020203" pitchFamily="34" charset="0"/>
              </a:rPr>
              <a:t>Verdana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Tahoma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arial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Bahnschrift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SemiBold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SemiConden</a:t>
            </a:r>
            <a:r>
              <a:rPr lang="pt-BR" sz="2400" dirty="0">
                <a:latin typeface="Bahnschrift SemiBold SemiConden" panose="020B0502040204020203" pitchFamily="34" charset="0"/>
              </a:rPr>
              <a:t>(fonte desse slide).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 de fontes com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: Times new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roman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Ionic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Platin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6FB183-CE9F-4D8A-81E2-65FB74B602ED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D0F38D-2B6F-42FB-895F-C9023709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06" y="2414587"/>
            <a:ext cx="3619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20B3FEF-8F7A-4AB3-A45D-111B8E8994D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3E1292-FC48-4B9E-A27F-653CC0F10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8FA506-79E0-473B-BA7A-28B2FB59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importar fontes externas através do @</a:t>
            </a:r>
            <a:r>
              <a:rPr lang="pt-BR" sz="2400" dirty="0" err="1">
                <a:latin typeface="Bahnschrift SemiBold SemiConden" panose="020B0502040204020203" pitchFamily="34" charset="0"/>
              </a:rPr>
              <a:t>font</a:t>
            </a:r>
            <a:r>
              <a:rPr lang="pt-BR" sz="2400" dirty="0">
                <a:latin typeface="Bahnschrift SemiBold SemiConden" panose="020B0502040204020203" pitchFamily="34" charset="0"/>
              </a:rPr>
              <a:t>-face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deseje procurar por fontes você pode usar o site </a:t>
            </a:r>
            <a:r>
              <a:rPr lang="pt-BR" sz="2400" dirty="0">
                <a:latin typeface="Bahnschrift SemiBold SemiConden" panose="020B0502040204020203" pitchFamily="34" charset="0"/>
                <a:hlinkClick r:id="rId3"/>
              </a:rPr>
              <a:t>https://fonts.google.com/</a:t>
            </a:r>
            <a:r>
              <a:rPr lang="pt-BR" sz="2400" dirty="0">
                <a:latin typeface="Bahnschrift SemiBold SemiConden" panose="020B0502040204020203" pitchFamily="34" charset="0"/>
              </a:rPr>
              <a:t> para baixar os arquivos ou instalar no seu computador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Consulte em </a:t>
            </a:r>
            <a:r>
              <a:rPr lang="pt-BR" sz="2400" dirty="0">
                <a:latin typeface="Bahnschrift SemiBold SemiConden" panose="020B0502040204020203" pitchFamily="34" charset="0"/>
                <a:hlinkClick r:id="rId4"/>
              </a:rPr>
              <a:t>https://www.webcis.com.br/utilizando-font-face-tipografia-web.html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para mais detalhes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8AE00F5-AEE3-4F69-A012-328291171F3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CD165B-742F-4AD5-A6F8-F086163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523" y="2149939"/>
            <a:ext cx="9197365" cy="22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AB8FC6B-3675-49C5-82E9-7E2CFCABE61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541E8B3-9734-4A8C-8880-ACE93BBB8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3A8A5E7-EC08-4997-A6CC-0E95F259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468134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1A3BF37-6BDE-4299-BEA3-8741FB5620D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A0FA85-51CF-4FFC-B3FD-219D62DD49CB}"/>
              </a:ext>
            </a:extLst>
          </p:cNvPr>
          <p:cNvSpPr txBox="1">
            <a:spLocks/>
          </p:cNvSpPr>
          <p:nvPr/>
        </p:nvSpPr>
        <p:spPr>
          <a:xfrm>
            <a:off x="1487713" y="1479637"/>
            <a:ext cx="10536259" cy="55307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>
                <a:latin typeface="Bahnschrift SemiBold SemiConden" panose="020B0502040204020203" pitchFamily="34" charset="0"/>
              </a:rPr>
              <a:t>Você pode definir o tamanho de uma fonte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4400" dirty="0">
                <a:latin typeface="Bahnschrift SemiBold SemiConden" panose="020B0502040204020203" pitchFamily="34" charset="0"/>
              </a:rPr>
              <a:t>Também é possível utilizar alguns valores pré-definidos do CSS.</a:t>
            </a:r>
          </a:p>
          <a:p>
            <a:r>
              <a:rPr lang="pt-BR" dirty="0" err="1"/>
              <a:t>xx-small</a:t>
            </a:r>
            <a:r>
              <a:rPr lang="pt-BR" dirty="0"/>
              <a:t> (equivale a 9px)</a:t>
            </a:r>
          </a:p>
          <a:p>
            <a:r>
              <a:rPr lang="pt-BR" dirty="0"/>
              <a:t>x-</a:t>
            </a:r>
            <a:r>
              <a:rPr lang="pt-BR" dirty="0" err="1"/>
              <a:t>small</a:t>
            </a:r>
            <a:r>
              <a:rPr lang="pt-BR" dirty="0"/>
              <a:t> (equivale a 10px)</a:t>
            </a:r>
          </a:p>
          <a:p>
            <a:r>
              <a:rPr lang="pt-BR" dirty="0" err="1"/>
              <a:t>Small</a:t>
            </a:r>
            <a:r>
              <a:rPr lang="pt-BR" dirty="0"/>
              <a:t> ou </a:t>
            </a:r>
            <a:r>
              <a:rPr lang="pt-BR" dirty="0" err="1"/>
              <a:t>smaller</a:t>
            </a:r>
            <a:r>
              <a:rPr lang="pt-BR" dirty="0"/>
              <a:t> (equivale a 13px)</a:t>
            </a:r>
          </a:p>
          <a:p>
            <a:r>
              <a:rPr lang="pt-BR" dirty="0" err="1"/>
              <a:t>medium</a:t>
            </a:r>
            <a:r>
              <a:rPr lang="pt-BR" dirty="0"/>
              <a:t> (equivale a 16px)</a:t>
            </a:r>
          </a:p>
          <a:p>
            <a:r>
              <a:rPr lang="pt-BR" dirty="0" err="1"/>
              <a:t>large</a:t>
            </a:r>
            <a:r>
              <a:rPr lang="pt-BR" dirty="0"/>
              <a:t> ou </a:t>
            </a:r>
            <a:r>
              <a:rPr lang="pt-BR" dirty="0" err="1"/>
              <a:t>larger</a:t>
            </a:r>
            <a:r>
              <a:rPr lang="pt-BR" dirty="0"/>
              <a:t>(equivale a 18px)</a:t>
            </a:r>
          </a:p>
          <a:p>
            <a:r>
              <a:rPr lang="pt-BR" dirty="0"/>
              <a:t>x-</a:t>
            </a:r>
            <a:r>
              <a:rPr lang="pt-BR" dirty="0" err="1"/>
              <a:t>large</a:t>
            </a:r>
            <a:r>
              <a:rPr lang="pt-BR" dirty="0"/>
              <a:t> (equivale a 24px)(utilizado nesse slide)</a:t>
            </a:r>
          </a:p>
          <a:p>
            <a:r>
              <a:rPr lang="pt-BR" dirty="0" err="1"/>
              <a:t>xx-large</a:t>
            </a:r>
            <a:r>
              <a:rPr lang="pt-BR" dirty="0"/>
              <a:t> (equivale a 32px)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2A4A0E8-C09C-4C2B-8941-EBF2CF82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85" y="1901739"/>
            <a:ext cx="7749514" cy="16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0D0850-6793-4D48-AF7B-961ADC460F19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4F8937-67D7-4AB8-AA9A-017516C2E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AF0DFED-82AD-4BF0-91DB-71BE0163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controlar o espaçamento entre linhas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entender melhor,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line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height</a:t>
            </a:r>
            <a:r>
              <a:rPr lang="pt-BR" sz="2400" dirty="0">
                <a:latin typeface="Bahnschrift SemiBold SemiConden" panose="020B0502040204020203" pitchFamily="34" charset="0"/>
              </a:rPr>
              <a:t> controla a distância entre a parte inferior do texto acima e a parte inferior do texto abaixo.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FFE9418-1255-4A9F-B693-CB725F32CB5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5D446B-EFDE-43DF-9843-2BAB5AF5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96" y="4895128"/>
            <a:ext cx="6362700" cy="188595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D1CC21F-1408-4CD9-98CA-F4FB0DB9BF37}"/>
              </a:ext>
            </a:extLst>
          </p:cNvPr>
          <p:cNvSpPr/>
          <p:nvPr/>
        </p:nvSpPr>
        <p:spPr>
          <a:xfrm>
            <a:off x="3296429" y="4783015"/>
            <a:ext cx="6613967" cy="1998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9BCA5E-B9BF-492D-A553-5D0DC53B3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525" y="2254001"/>
            <a:ext cx="7805774" cy="16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69E249-0BE1-4AE4-B6E3-07F322A5895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20CBBF-C90D-4DC7-8906-43A7EAB6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3FBFDF-6A3A-4D44-8CED-6F04EABC0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alinhamento de um texto (a propriedade  a seguir também serve para alguns conteúdos além de texto).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center				</a:t>
            </a:r>
            <a:r>
              <a:rPr lang="pt-BR" sz="2400" dirty="0" err="1">
                <a:latin typeface="Bahnschrift SemiBold SemiConden" panose="020B0502040204020203" pitchFamily="34" charset="0"/>
              </a:rPr>
              <a:t>left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F489BE-DEF4-4F9A-BEAA-5CE171AB77BE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ADFB60-2CFB-47DE-9954-35C4B2204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58" y="2576736"/>
            <a:ext cx="7373795" cy="147475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69CC3E9-ABEC-432E-868E-F826A0EA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7" y="4624650"/>
            <a:ext cx="2933700" cy="7429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5700F04-B392-4FC5-9A45-89123E6B0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02" y="4605892"/>
            <a:ext cx="2943225" cy="7524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C25D4A-DCB3-48BE-9F11-A5CD50813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472" y="5925476"/>
            <a:ext cx="2943225" cy="7239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1599345-9DEA-4CE1-BDA0-760F5046D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352" y="5925768"/>
            <a:ext cx="2924175" cy="71437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5796230-5760-49CC-A9ED-04864A23459D}"/>
              </a:ext>
            </a:extLst>
          </p:cNvPr>
          <p:cNvSpPr txBox="1"/>
          <p:nvPr/>
        </p:nvSpPr>
        <p:spPr>
          <a:xfrm>
            <a:off x="4177565" y="5463277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Bahnschrift SemiBold SemiConden" panose="020B0502040204020203" pitchFamily="34" charset="0"/>
              </a:rPr>
              <a:t>right</a:t>
            </a:r>
            <a:r>
              <a:rPr lang="pt-BR" sz="2400" dirty="0">
                <a:latin typeface="Bahnschrift SemiBold SemiConden" panose="020B0502040204020203" pitchFamily="34" charset="0"/>
              </a:rPr>
              <a:t>			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justify</a:t>
            </a: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1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D5CA1-9723-4F94-9B7B-FE7430CA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479637"/>
            <a:ext cx="10384193" cy="546111"/>
          </a:xfrm>
          <a:ln>
            <a:noFill/>
          </a:ln>
        </p:spPr>
        <p:txBody>
          <a:bodyPr>
            <a:noAutofit/>
          </a:bodyPr>
          <a:lstStyle/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O exemplo abaixo é um simples  trecho HTML de um formulário de login e sua representação no navegador.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5FB5BD-47C6-49C9-9602-83D2CF5B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14" y="2761413"/>
            <a:ext cx="10157992" cy="168286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CDDDEA3-51CC-452D-84AC-A4326722C080}"/>
              </a:ext>
            </a:extLst>
          </p:cNvPr>
          <p:cNvSpPr txBox="1">
            <a:spLocks/>
          </p:cNvSpPr>
          <p:nvPr/>
        </p:nvSpPr>
        <p:spPr>
          <a:xfrm>
            <a:off x="1335313" y="4522701"/>
            <a:ext cx="10384193" cy="6558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Condensed" panose="020B0502040204020203" pitchFamily="34" charset="0"/>
              </a:rPr>
              <a:t>O resultado final será: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AD0E92-3F6B-497C-907F-BD6FB2B7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58" y="4935415"/>
            <a:ext cx="2505075" cy="1600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8720F3-7BC3-45DF-A7B5-DF22EF4C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3D031EB-52E1-4A44-8E9D-A27EAC439FD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A7ADC0B-7BBF-415F-AA1F-3DEB398B9AD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8F68CD9-F880-4300-A2B0-5C2EC05867A2}"/>
              </a:ext>
            </a:extLst>
          </p:cNvPr>
          <p:cNvSpPr/>
          <p:nvPr/>
        </p:nvSpPr>
        <p:spPr>
          <a:xfrm>
            <a:off x="5092505" y="4935415"/>
            <a:ext cx="2692128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38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EBDF006-184B-4A43-A5C1-64E9452FFE0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C5C52E8-95A4-4A27-AA17-BF56143F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970279D-F0F2-4F28-8FBF-99E745028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peso de uma fonte (negrito)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A47A79D-66EB-40B4-B195-673D9A98CDFD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8E5511C-472F-4B6F-B74F-4AD4E2C5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15" y="2610860"/>
            <a:ext cx="6631285" cy="143134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D692DF5-77E7-45EA-9346-7B0FEA3EB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532" y="5167312"/>
            <a:ext cx="2933700" cy="762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382422-EF3A-4032-8C35-D97F5B8C6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60" y="5195887"/>
            <a:ext cx="2924175" cy="73342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6DF67FE-0563-4CC0-9189-8C26553FD6B9}"/>
              </a:ext>
            </a:extLst>
          </p:cNvPr>
          <p:cNvSpPr txBox="1"/>
          <p:nvPr/>
        </p:nvSpPr>
        <p:spPr>
          <a:xfrm>
            <a:off x="4534638" y="4703027"/>
            <a:ext cx="458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bold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2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9166EEB-9477-4D8B-B306-0E171071925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E4E2E9-88F4-4333-8F55-2C22D6D4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D312449-1779-48FD-8C84-BB99AB19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estilo de uma fonte (itálico ou obliquo)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3828B5-06EF-4103-A1AA-DF8DF81F97E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47BC09-7E0C-4F22-8B7C-47A04292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02" y="2627452"/>
            <a:ext cx="6497880" cy="153658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A52B073-18B2-472F-941F-277B317EA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00" y="4708902"/>
            <a:ext cx="2924175" cy="7334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3398432-8A20-4562-8DD0-685FAAC1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20" y="4713665"/>
            <a:ext cx="2914650" cy="7239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39E8275-F7AC-4F5C-8CF5-212BCC62F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915" y="4670057"/>
            <a:ext cx="2933700" cy="7239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2BCA414-0ED2-455B-94DD-A74FCC066D16}"/>
              </a:ext>
            </a:extLst>
          </p:cNvPr>
          <p:cNvSpPr txBox="1"/>
          <p:nvPr/>
        </p:nvSpPr>
        <p:spPr>
          <a:xfrm>
            <a:off x="2560563" y="4274344"/>
            <a:ext cx="85388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italic</a:t>
            </a:r>
            <a:r>
              <a:rPr lang="pt-BR" sz="2400" dirty="0">
                <a:latin typeface="Bahnschrift SemiBold SemiConden" panose="020B0502040204020203" pitchFamily="34" charset="0"/>
              </a:rPr>
              <a:t>                                                            oblique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entender a diferença entre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italic</a:t>
            </a:r>
            <a:r>
              <a:rPr lang="pt-BR" sz="2400" dirty="0">
                <a:latin typeface="Bahnschrift SemiBold SemiConden" panose="020B0502040204020203" pitchFamily="34" charset="0"/>
              </a:rPr>
              <a:t> e oblique acesse </a:t>
            </a:r>
            <a:r>
              <a:rPr lang="pt-BR" sz="2400" dirty="0">
                <a:latin typeface="Bahnschrift SemiBold SemiConden" panose="020B0502040204020203" pitchFamily="34" charset="0"/>
                <a:hlinkClick r:id="rId7"/>
              </a:rPr>
              <a:t>https://caderninhodeideias.wordpress.com/2018/04/23/a-diferenca-entre-texto-italico-e-obliquo/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7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7319C9F-4463-4305-A95C-0844F9A23C0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CE352F6-F95D-4A89-A77C-6688C570C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95495D0-2241-46D7-8FC7-26383546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espaçamento que a primeira linha do texto terá em relação a margem.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9A9BF41-1A08-457C-A9FA-517CAC8C8F9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DB5082-073D-4F41-8944-A0E5B0E4BE23}"/>
              </a:ext>
            </a:extLst>
          </p:cNvPr>
          <p:cNvSpPr txBox="1"/>
          <p:nvPr/>
        </p:nvSpPr>
        <p:spPr>
          <a:xfrm>
            <a:off x="4534638" y="4703027"/>
            <a:ext cx="632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text-indent</a:t>
            </a:r>
            <a:r>
              <a:rPr lang="pt-BR" sz="2400" dirty="0">
                <a:latin typeface="Bahnschrift SemiBold SemiConden" panose="020B0502040204020203" pitchFamily="34" charset="0"/>
              </a:rPr>
              <a:t> de 30px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1436EE9-1735-442F-A3C3-3A84545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43" y="2452552"/>
            <a:ext cx="5703116" cy="148861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DD1508D-DE66-477B-930D-79D75DFA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92" y="5195887"/>
            <a:ext cx="2933700" cy="70485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07967D4-877A-41F7-827A-77ABC007E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60" y="5164181"/>
            <a:ext cx="29241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8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9F4A4D9-8BDF-4400-8CEA-128C8C82000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15CD93-276E-4CDB-BFAA-9B3FA27A3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A1AC541-C8B7-4E87-AF62-3F261F4D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Existe uma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</a:t>
            </a:r>
            <a:r>
              <a:rPr lang="pt-BR" sz="2400" dirty="0">
                <a:latin typeface="Bahnschrift SemiBold SemiConden" panose="020B0502040204020203" pitchFamily="34" charset="0"/>
              </a:rPr>
              <a:t> do HTML chamada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span</a:t>
            </a:r>
            <a:r>
              <a:rPr lang="pt-BR" sz="2400" dirty="0">
                <a:latin typeface="Bahnschrift SemiBold SemiConden" panose="020B0502040204020203" pitchFamily="34" charset="0"/>
              </a:rPr>
              <a:t>&gt; que serve somente para atribuir alguma classe a um pedaço de texto ou outro código qualquer (em sua maioria é usado para formatar pedaços de texto).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Isso irá gerar dois parágrafos bem simples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BCD7643-E62F-4617-BD2F-84ADC69E8F1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83D7081-3386-42A5-A3B6-457A9FA2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59" y="3682144"/>
            <a:ext cx="9167529" cy="25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08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AB4F27C-389F-4B73-BA5F-62C6FF0604C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842A1C-287B-49EC-B46B-36820B50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14C0D1-FAD9-4555-8DA1-79D76EFF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a classe CSS será definida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39F80AA-439F-4544-BE06-1D5626A6B99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BCEA00B-BAE8-49E9-879C-684FAAD6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40" y="2107834"/>
            <a:ext cx="5311946" cy="23747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0EA46F-DCC3-4743-8D18-D56B11D4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739" y="4899776"/>
            <a:ext cx="3211615" cy="18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5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4A5072-3314-4021-9735-0C92E1292C0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82ACD7-BE95-482E-AC18-A566D9FFA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05F7B64-0415-4FFB-BCE5-D556BCFC1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Ao salvar, o resultado será: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Somente a parte com 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span</a:t>
            </a:r>
            <a:r>
              <a:rPr lang="pt-BR" sz="2400" dirty="0">
                <a:latin typeface="Bahnschrift SemiBold SemiConden" panose="020B0502040204020203" pitchFamily="34" charset="0"/>
              </a:rPr>
              <a:t> com a classe estilo foi estilizada.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25F813-1146-4CEC-8ED5-CFAABE6195E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3FE6A7C-3384-4C63-916C-BF16E2DE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64" y="2190603"/>
            <a:ext cx="4576276" cy="35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31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D9E7C8-E269-4CBA-B6AE-82F54817005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84191B-C0F8-443D-BBBE-E50C40403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2F3213E-1AF3-4193-BE6C-CA249A5D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Bora brincar....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Abra a pasta exercícios e siga as instruções do arquivo exercicio1.html.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Existe um arquivo CSS dentro da pasta que você pode usar para estilizar. Ele está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linkado</a:t>
            </a:r>
            <a:r>
              <a:rPr lang="pt-BR" sz="2400" dirty="0">
                <a:latin typeface="Bahnschrift SemiBold SemiConden" panose="020B0502040204020203" pitchFamily="34" charset="0"/>
              </a:rPr>
              <a:t> a todos os exercícios, então lembre-se de usar classes diferentes em cada exercício, caso contrário, as classes podem acabar formatando os exercícios do arquivo errado sem querer.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19300B7-E84B-4FAE-8BD4-3182EDBE571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</p:spTree>
    <p:extLst>
      <p:ext uri="{BB962C8B-B14F-4D97-AF65-F5344CB8AC3E}">
        <p14:creationId xmlns:p14="http://schemas.microsoft.com/office/powerpoint/2010/main" val="3476492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6718636-C5EB-4ECB-BDD2-C06C96EB93E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33B498-6E3B-42F7-9B33-D7019B3C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96B045A-B162-48B9-A714-0DE745617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pagina web é dividida em vários partes  que definem os limites de cada elemento da página. Para fins didáticos chamaremos de blocos.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um exemplo de uma página web com suas divisões representadas.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17BCEF8-FF05-45D7-935B-5F8A63CB5BB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DD12B51-9662-4535-BDFA-773B5F786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29783"/>
              </p:ext>
            </p:extLst>
          </p:nvPr>
        </p:nvGraphicFramePr>
        <p:xfrm>
          <a:off x="1808163" y="7097713"/>
          <a:ext cx="642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Objeto de Shell de Gerenciador" showAsIcon="1" r:id="rId4" imgW="643680" imgH="488520" progId="Package">
                  <p:embed/>
                </p:oleObj>
              </mc:Choice>
              <mc:Fallback>
                <p:oleObj name="Objeto de Shell de Gerenciador" showAsIcon="1" r:id="rId4" imgW="6436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8163" y="7097713"/>
                        <a:ext cx="642937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3C436FA7-FD45-479A-B4A0-4BA1418AA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64" y="2912676"/>
            <a:ext cx="5585336" cy="38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D4B61A1-42FB-4013-AA90-78CD2BE6518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A4867D-2917-4A63-AF80-F8D794A8F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4EFA7B0-402D-4FA0-AF03-127CF136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Agora temos duas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com nenhuma estilização e seu resultado no HTML.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vamos definir algumas estilizações para 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C6984F7-2A9C-4258-88BB-22AD6A82A1C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D12080DA-E6E2-42EA-941A-FB84A52050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160184"/>
              </p:ext>
            </p:extLst>
          </p:nvPr>
        </p:nvGraphicFramePr>
        <p:xfrm>
          <a:off x="1808163" y="7097713"/>
          <a:ext cx="642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Objeto de Shell de Gerenciador" showAsIcon="1" r:id="rId4" imgW="643680" imgH="488520" progId="Package">
                  <p:embed/>
                </p:oleObj>
              </mc:Choice>
              <mc:Fallback>
                <p:oleObj name="Objeto de Shell de Gerenciador" showAsIcon="1" r:id="rId4" imgW="643680" imgH="488520" progId="Packag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DD12B51-9662-4535-BDFA-773B5F7861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8163" y="7097713"/>
                        <a:ext cx="642937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3B6B38A3-064D-49FD-A88F-DE97D0F2E35B}"/>
              </a:ext>
            </a:extLst>
          </p:cNvPr>
          <p:cNvSpPr/>
          <p:nvPr/>
        </p:nvSpPr>
        <p:spPr>
          <a:xfrm>
            <a:off x="7745912" y="2612218"/>
            <a:ext cx="2066925" cy="1281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EBED03-6D90-4503-9597-34EF79DF0A68}"/>
              </a:ext>
            </a:extLst>
          </p:cNvPr>
          <p:cNvSpPr txBox="1"/>
          <p:nvPr/>
        </p:nvSpPr>
        <p:spPr>
          <a:xfrm>
            <a:off x="4242374" y="21822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F0DF4-D0AA-49E8-8ACB-DE67CC4FC25F}"/>
              </a:ext>
            </a:extLst>
          </p:cNvPr>
          <p:cNvSpPr txBox="1"/>
          <p:nvPr/>
        </p:nvSpPr>
        <p:spPr>
          <a:xfrm>
            <a:off x="8364797" y="222962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6694587-C018-4CE8-B299-E1F3750F8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332" y="2598954"/>
            <a:ext cx="3314700" cy="19621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F86D29D-BE84-4173-A8F6-7CB43C23F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597" y="2853056"/>
            <a:ext cx="1057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15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5BB9CEB-D183-4C09-B859-2CAC1AC4F44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FCF973-79F4-494F-BB19-7CCA74B7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F1ACD7-AE19-43ED-A834-D2AB93903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527077-359F-42BD-892E-96BCFCE77B6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F2FA90-5773-4F6B-A6DC-A3E5DA00CA05}"/>
              </a:ext>
            </a:extLst>
          </p:cNvPr>
          <p:cNvSpPr txBox="1"/>
          <p:nvPr/>
        </p:nvSpPr>
        <p:spPr>
          <a:xfrm>
            <a:off x="4397768" y="1499394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B9EDA1-D9A8-47E3-9975-AE7571D4FE96}"/>
              </a:ext>
            </a:extLst>
          </p:cNvPr>
          <p:cNvSpPr txBox="1"/>
          <p:nvPr/>
        </p:nvSpPr>
        <p:spPr>
          <a:xfrm>
            <a:off x="8715244" y="147784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31F2654-91DA-4AD6-BA90-8B99CB61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47" y="1901739"/>
            <a:ext cx="4655840" cy="443360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1E17C7-70F5-4DC6-8F39-FAE9E5536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59" y="2145725"/>
            <a:ext cx="2076450" cy="397192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CB43E42-668F-4B08-9AA0-A5C1F3D6B7C0}"/>
              </a:ext>
            </a:extLst>
          </p:cNvPr>
          <p:cNvSpPr/>
          <p:nvPr/>
        </p:nvSpPr>
        <p:spPr>
          <a:xfrm>
            <a:off x="8117058" y="2025748"/>
            <a:ext cx="2076450" cy="3971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93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0F73F1-DF62-49BF-819F-6E724145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2" y="1842869"/>
            <a:ext cx="10059571" cy="606887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Aplicando o CSS pode se tornar algo bem diferente e interessante...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>
                <a:latin typeface="Bahnschrift SemiBold Condensed" panose="020B0502040204020203" pitchFamily="34" charset="0"/>
              </a:rPr>
              <a:t>           </a:t>
            </a:r>
          </a:p>
          <a:p>
            <a:pPr marL="0" indent="0" algn="ctr">
              <a:buNone/>
            </a:pPr>
            <a:r>
              <a:rPr lang="pt-BR" sz="2400" dirty="0">
                <a:latin typeface="Bahnschrift SemiBold Condensed" panose="020B0502040204020203" pitchFamily="34" charset="0"/>
              </a:rPr>
              <a:t>Tudo depende da sua imaginação.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CE79A9-36F3-4119-9588-ADE2D9A9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8" y="3156959"/>
            <a:ext cx="2305050" cy="1562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651648-A7B2-48E1-9C33-B826CD2D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01" y="3156959"/>
            <a:ext cx="2154408" cy="1562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6452EB-FDB2-4D64-B080-3A3B633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24" y="3156959"/>
            <a:ext cx="2305050" cy="1781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9EAFE2-9103-411E-B42A-08DCE6B4B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873" y="3156959"/>
            <a:ext cx="2154408" cy="2209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9479D3-FC78-4F5A-98D2-F5FC06B61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1C35A78-234D-4C20-9383-F96C03ECD64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CE217D-31CE-4BC5-9930-8A79D5D9213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</p:spTree>
    <p:extLst>
      <p:ext uri="{BB962C8B-B14F-4D97-AF65-F5344CB8AC3E}">
        <p14:creationId xmlns:p14="http://schemas.microsoft.com/office/powerpoint/2010/main" val="4162214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6B7413C-3215-4511-8E31-3A80C67691F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C4F7524-5401-4FF2-BFD8-9A8E3C281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FE5431B-F906-4E4D-8173-97A8DD9E0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907D90D-9DFA-46D3-8D63-802C37EC3BA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D0983136-4E43-433E-90A2-55514A2DCD6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Como colocar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uma do lado da outra?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isso temos que entender como funciona as propriedades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resumo, a propriedade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permite que tiremos um elemento do fluxo vertical da página e automaticamente faz com que o conteúdo que venha a seguir flutue ao seu redor.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 tem a função de limpar a flutuação em determinado ponto, fazendo os elementos descerem.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64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CF4AADB-6298-4F66-A654-CA9C032590B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831A34-2DC7-4CFC-A38D-267F19434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C8E009B-F4F2-45FD-A9DE-3EE1E6B35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600602E-491E-4BE1-BA4B-BD0E9DE44D0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09CBA00-5570-47BF-8C49-F2A5AA2F9B0F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B99928-C19D-4198-97B2-9105DD868EA8}"/>
              </a:ext>
            </a:extLst>
          </p:cNvPr>
          <p:cNvSpPr txBox="1"/>
          <p:nvPr/>
        </p:nvSpPr>
        <p:spPr>
          <a:xfrm>
            <a:off x="4038436" y="1567691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19FBA1-C9D5-4705-BF1D-FB8F9AC5167B}"/>
              </a:ext>
            </a:extLst>
          </p:cNvPr>
          <p:cNvSpPr txBox="1"/>
          <p:nvPr/>
        </p:nvSpPr>
        <p:spPr>
          <a:xfrm>
            <a:off x="8772959" y="156769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101EFD-D500-4FC1-9D0A-BE97A4BEE2D5}"/>
              </a:ext>
            </a:extLst>
          </p:cNvPr>
          <p:cNvSpPr/>
          <p:nvPr/>
        </p:nvSpPr>
        <p:spPr>
          <a:xfrm>
            <a:off x="7128457" y="2300474"/>
            <a:ext cx="4160465" cy="2162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3DCA9DB-DAC0-45A6-946F-CF3F8EC8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952" y="2419063"/>
            <a:ext cx="3871474" cy="146101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C6C78F2-6756-46BC-804B-87485B78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182" y="2250009"/>
            <a:ext cx="2686050" cy="3306729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506AFB36-39A9-45D5-9318-3009BE3176E9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indicará o sentido que o elemento irá flutuar em relação a página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5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2B9575-D287-4E03-B82A-FA3A79A7808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567E50-BC89-4860-B22E-FF9C07E2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B6C9C7C-00EA-43A3-B69F-B929A8C5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6D1064B-E0EA-4438-ABE0-19EDCE57CEB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34CD4D4-9B36-45D0-84BD-8184CF985A6E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BC2CBC-EA66-4A03-A94B-DD1535A0A653}"/>
              </a:ext>
            </a:extLst>
          </p:cNvPr>
          <p:cNvSpPr txBox="1"/>
          <p:nvPr/>
        </p:nvSpPr>
        <p:spPr>
          <a:xfrm>
            <a:off x="4027429" y="20541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43EAFE-8770-49E8-913B-3698B9CE393C}"/>
              </a:ext>
            </a:extLst>
          </p:cNvPr>
          <p:cNvSpPr txBox="1"/>
          <p:nvPr/>
        </p:nvSpPr>
        <p:spPr>
          <a:xfrm>
            <a:off x="8660418" y="205413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CD0D684-12B1-488C-98C7-6C5BC6244599}"/>
              </a:ext>
            </a:extLst>
          </p:cNvPr>
          <p:cNvSpPr/>
          <p:nvPr/>
        </p:nvSpPr>
        <p:spPr>
          <a:xfrm>
            <a:off x="6992155" y="2575871"/>
            <a:ext cx="4160465" cy="2162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0991DFC-C07A-4360-BF9E-2D8F0C93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4" y="2578959"/>
            <a:ext cx="2514600" cy="22002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1B0F308-4928-431E-8798-60648EA6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90" y="2672110"/>
            <a:ext cx="2372064" cy="1229768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9D2ED64-AA97-4530-AA27-3A9B085A4409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que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fiquem juntas, elas devem ter o mesmo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81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574EF7-382F-4158-BAB3-84EC9227B65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F240A5-5E7A-47EB-BE4A-FEC68495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0F4872B-624F-4F36-B28A-105582904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E3AF05-FDEA-4BFF-A338-2B3C1083BCA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83D67A8-3DEC-4C86-8DE3-F993F1C7F4A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70DBD8-0F1A-4881-BA9D-BB84F4B3E8D0}"/>
              </a:ext>
            </a:extLst>
          </p:cNvPr>
          <p:cNvSpPr txBox="1"/>
          <p:nvPr/>
        </p:nvSpPr>
        <p:spPr>
          <a:xfrm>
            <a:off x="4027429" y="20541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6C98C6-06A3-439F-97D5-94A388CCA2B4}"/>
              </a:ext>
            </a:extLst>
          </p:cNvPr>
          <p:cNvSpPr txBox="1"/>
          <p:nvPr/>
        </p:nvSpPr>
        <p:spPr>
          <a:xfrm>
            <a:off x="8660418" y="205413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A77EF49-E987-4647-A840-8AC2217E93B3}"/>
              </a:ext>
            </a:extLst>
          </p:cNvPr>
          <p:cNvSpPr/>
          <p:nvPr/>
        </p:nvSpPr>
        <p:spPr>
          <a:xfrm>
            <a:off x="6992155" y="2575871"/>
            <a:ext cx="4160465" cy="2947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7A7EE758-792B-4FC5-9263-8C4C3E0FE54F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Aplicando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 na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divc</a:t>
            </a:r>
            <a:r>
              <a:rPr lang="pt-BR" sz="2400" dirty="0">
                <a:latin typeface="Bahnschrift SemiBold SemiConden" panose="020B0502040204020203" pitchFamily="34" charset="0"/>
              </a:rPr>
              <a:t>,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deixaram de ser enfileiradas todas na mesma “linha”, fazendo ela e os elementos a seguir descerem.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3EBC7F-6C0D-41C5-83F3-B9EC3CA9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28" y="2474927"/>
            <a:ext cx="3429000" cy="3200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B73C974-F23A-4ED7-9DB1-7EE8FB15D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309" y="2642280"/>
            <a:ext cx="2533863" cy="25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9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193AA1-CAE0-4501-BAA0-5E9B2322ACF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AE4F01-2FC9-466F-9AD5-6F378D67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04847A-6EE0-4587-8C12-E544B415A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134E931-BBCD-4BBB-8523-5E97C5F28FE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3108C23-BB9A-4841-8DDF-68AC209076B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BC05160-E199-41D1-9F83-5A57B31CA45C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Bora brincar de novo....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Entre na pasta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exercicios</a:t>
            </a:r>
            <a:r>
              <a:rPr lang="pt-BR" sz="2400" dirty="0">
                <a:latin typeface="Bahnschrift SemiBold SemiConden" panose="020B0502040204020203" pitchFamily="34" charset="0"/>
              </a:rPr>
              <a:t> e abra o arquivo exercicio2.html.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Tente fazer o seguinte layout, sem se preocupar com as dimensões e cores, porém a largura deve ocupar 100% da pagina.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Acesse o link abaixo para </a:t>
            </a: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Entender sobre HTML semântico</a:t>
            </a: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Caso tenha curiosidade.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https://www.devmedia.com.br/</a:t>
            </a:r>
          </a:p>
          <a:p>
            <a:pPr marL="0" indent="0">
              <a:buNone/>
            </a:pPr>
            <a:r>
              <a:rPr lang="pt-BR" sz="2000" dirty="0" err="1">
                <a:hlinkClick r:id="rId3"/>
              </a:rPr>
              <a:t>html-semantico-conheca-os</a:t>
            </a:r>
            <a:r>
              <a:rPr lang="pt-BR" sz="2000" dirty="0">
                <a:hlinkClick r:id="rId3"/>
              </a:rPr>
              <a:t>-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elementos-semanticos-da-html5/38065</a:t>
            </a:r>
            <a:endParaRPr lang="pt-BR" sz="20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C8B477B-DC40-45B8-8A91-E5A32B28B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62" y="3419514"/>
            <a:ext cx="4701425" cy="32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01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398F10-1BAD-4674-AC8D-356BD15112E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2C3256-EEBD-412F-9587-61EBFD4D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8069FD-140D-4C7D-B220-7A6B4D63B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2041EF2-7A93-4FB2-9186-831EE053ACE2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76B0BEF-9E31-42E0-A2AD-C004AC3471E0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6011136-D5F4-438A-B483-257F0660519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864CBC-502F-43AB-A609-03B25B496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22" y="2739852"/>
            <a:ext cx="6709268" cy="3823689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473C9B95-EA8A-4387-965A-2F22FCA90140}"/>
              </a:ext>
            </a:extLst>
          </p:cNvPr>
          <p:cNvSpPr txBox="1">
            <a:spLocks/>
          </p:cNvSpPr>
          <p:nvPr/>
        </p:nvSpPr>
        <p:spPr>
          <a:xfrm>
            <a:off x="1640113" y="19954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EFDF9A63-FB9D-43E2-B7F7-13ECFA0D6530}"/>
              </a:ext>
            </a:extLst>
          </p:cNvPr>
          <p:cNvSpPr txBox="1">
            <a:spLocks/>
          </p:cNvSpPr>
          <p:nvPr/>
        </p:nvSpPr>
        <p:spPr>
          <a:xfrm>
            <a:off x="978291" y="1843088"/>
            <a:ext cx="10235417" cy="8580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BFEA40A1-8FD0-4A82-9C51-5E7B86F7CEA3}"/>
              </a:ext>
            </a:extLst>
          </p:cNvPr>
          <p:cNvSpPr txBox="1">
            <a:spLocks/>
          </p:cNvSpPr>
          <p:nvPr/>
        </p:nvSpPr>
        <p:spPr>
          <a:xfrm>
            <a:off x="1130691" y="1995488"/>
            <a:ext cx="10235417" cy="8580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>
                <a:latin typeface="Bahnschrift SemiBold Condensed" panose="020B0502040204020203" pitchFamily="34" charset="0"/>
              </a:rPr>
              <a:t>Cada elemento é representado como um </a:t>
            </a:r>
            <a:r>
              <a:rPr lang="pt-BR" i="1" dirty="0">
                <a:latin typeface="Bahnschrift SemiBold Condensed" panose="020B0502040204020203" pitchFamily="34" charset="0"/>
              </a:rPr>
              <a:t>box  </a:t>
            </a:r>
            <a:r>
              <a:rPr lang="pt-BR" dirty="0">
                <a:latin typeface="Bahnschrift SemiBold Condensed" panose="020B0502040204020203" pitchFamily="34" charset="0"/>
              </a:rPr>
              <a:t>retangular, representado abaixo.</a:t>
            </a: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8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5921873-1E3F-4E07-8288-F15E57186DD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4C8092-A6F8-4ACF-BAE9-E9ABE961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36560-1A13-4CBE-8090-E36D72F1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CC4BAA4-4919-4AEE-8D42-BFB3C000A99D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é o espaçamento entre o conteúdo e a borda do elemento. Pode ser definido por 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B9DC35B-9946-428D-A67B-2B4FB3BF7EF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CFBF18-B0BE-42E1-9836-6D302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05" y="2972464"/>
            <a:ext cx="9555094" cy="34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B709BA5-ECA0-4876-BEFB-F2039C212A3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57BAAB7-A159-4B9B-9470-A3C0C29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0BA7660C-9E48-4337-8CB6-191DE540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DE4C4BA-620B-4BE4-A998-42BAF4BC090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Border</a:t>
            </a:r>
            <a:r>
              <a:rPr lang="pt-BR" sz="2400" dirty="0">
                <a:latin typeface="Bahnschrift SemiBold SemiConden" panose="020B0502040204020203" pitchFamily="34" charset="0"/>
              </a:rPr>
              <a:t> nada mais é do que a borda que limita um elemento. Pode ser definido por: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9ADF2DB-8713-42EA-A037-D5F2CD6F667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4E1D68-CDA4-4567-92F1-14F62846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663" y="2405792"/>
            <a:ext cx="7417558" cy="404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31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55E97F-B4C5-4FEB-8B32-3883D06A741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DA89ED-E824-4A2F-9D8B-88110BDC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E90131-AEB9-43B7-BAD2-2BD58B275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0E7C9C0-5A57-4DAA-8BF5-B99083C0EAF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Margin</a:t>
            </a:r>
            <a:r>
              <a:rPr lang="pt-BR" sz="2400" dirty="0">
                <a:latin typeface="Bahnschrift SemiBold SemiConden" panose="020B0502040204020203" pitchFamily="34" charset="0"/>
              </a:rPr>
              <a:t> é o espaço que existe entre a borda de um elemento e a borda de outros elementos, pode ser definido por: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11A76C-4E46-46AE-8CBD-00A4F7AE8F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153789-4C1D-4FE8-899C-E4E1C724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5" y="2790897"/>
            <a:ext cx="9553133" cy="37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2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9547C9-9737-4EE6-BEA2-A197C9DC51D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84BE0-2680-4D61-9C4A-78FC9AD47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BBBCA0E-2B39-48E1-99E9-DDB16400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D99E781-BE8A-4E3B-8A63-C9BE75F7F6F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Utilizada para alterar a propriedade padrão da box </a:t>
            </a:r>
            <a:r>
              <a:rPr lang="pt-BR" sz="2400" dirty="0" err="1">
                <a:latin typeface="Bahnschrift SemiBold SemiConden" panose="020B0502040204020203" pitchFamily="34" charset="0"/>
              </a:rPr>
              <a:t>model</a:t>
            </a:r>
            <a:r>
              <a:rPr lang="pt-BR" sz="2400" dirty="0">
                <a:latin typeface="Bahnschrift SemiBold SemiConden" panose="020B0502040204020203" pitchFamily="34" charset="0"/>
              </a:rPr>
              <a:t>, usada para calcular larguras (</a:t>
            </a:r>
            <a:r>
              <a:rPr lang="pt-BR" sz="2400" dirty="0" err="1">
                <a:latin typeface="Bahnschrift SemiBold SemiConden" panose="020B0502040204020203" pitchFamily="34" charset="0"/>
              </a:rPr>
              <a:t>widths</a:t>
            </a:r>
            <a:r>
              <a:rPr lang="pt-BR" sz="2400" dirty="0">
                <a:latin typeface="Bahnschrift SemiBold SemiConden" panose="020B0502040204020203" pitchFamily="34" charset="0"/>
              </a:rPr>
              <a:t>) e alturas (</a:t>
            </a:r>
            <a:r>
              <a:rPr lang="pt-BR" sz="2400" dirty="0" err="1">
                <a:latin typeface="Bahnschrift SemiBold SemiConden" panose="020B0502040204020203" pitchFamily="34" charset="0"/>
              </a:rPr>
              <a:t>heights</a:t>
            </a:r>
            <a:r>
              <a:rPr lang="pt-BR" sz="2400" dirty="0">
                <a:latin typeface="Bahnschrift SemiBold SemiConden" panose="020B0502040204020203" pitchFamily="34" charset="0"/>
              </a:rPr>
              <a:t>) dos elementos.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definimos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ou uma borda ao elemento, por padrão esses valores se somam ao valor da altura e da largura, ou seja, o elemento fica maior do que realmente foi especificado.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No exemplo a seguir perceba que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divs</a:t>
            </a:r>
            <a:r>
              <a:rPr lang="pt-BR" sz="2400" dirty="0">
                <a:latin typeface="Bahnschrift SemiBold SemiConden" panose="020B0502040204020203" pitchFamily="34" charset="0"/>
              </a:rPr>
              <a:t> foram definidas com a mesma largura e altura, porem uma esta claramente maior que a outra devido a ela possuir borda 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F31C71-F769-41AA-B791-964AB9B38F09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</p:spTree>
    <p:extLst>
      <p:ext uri="{BB962C8B-B14F-4D97-AF65-F5344CB8AC3E}">
        <p14:creationId xmlns:p14="http://schemas.microsoft.com/office/powerpoint/2010/main" val="125996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6333B-4252-42EC-8A90-91E14115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36C7B-68D3-42DF-8B41-BB4037E8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218057" cy="46116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Podemos utilizar o CSS de três maneiras: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Dentro do próprio elemento HTML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Dentro de um arquivo externo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DC7105-2164-486D-8BD7-DF353D5E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44241C5-A666-4CC7-9B3C-CF237ABF4EC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07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C75418-65FC-44AB-A94C-7B57F454C2A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5133AE-6019-4359-AF2A-6FA4DE75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6C1C041-D4B7-4FB7-AA7F-291654DB7BD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BDA93E-F5EA-4664-B1EE-723508D9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598" y="2408832"/>
            <a:ext cx="2038350" cy="10858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2206DB1-9ED7-4CEE-883B-FF085FAE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402" y="1842668"/>
            <a:ext cx="2438400" cy="24193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9AA44C-B68D-43E8-88E4-DFCC061B7817}"/>
              </a:ext>
            </a:extLst>
          </p:cNvPr>
          <p:cNvSpPr txBox="1"/>
          <p:nvPr/>
        </p:nvSpPr>
        <p:spPr>
          <a:xfrm>
            <a:off x="8515023" y="1519502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B60BE-827E-4725-8939-D8637AC5F372}"/>
              </a:ext>
            </a:extLst>
          </p:cNvPr>
          <p:cNvSpPr txBox="1"/>
          <p:nvPr/>
        </p:nvSpPr>
        <p:spPr>
          <a:xfrm>
            <a:off x="5941681" y="4128106"/>
            <a:ext cx="154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D11293-8A47-4E03-BF56-3F99A7B4BD10}"/>
              </a:ext>
            </a:extLst>
          </p:cNvPr>
          <p:cNvSpPr txBox="1"/>
          <p:nvPr/>
        </p:nvSpPr>
        <p:spPr>
          <a:xfrm>
            <a:off x="4037307" y="199884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33C99CA-9DD2-4F31-AC55-7BA9D83D07CD}"/>
              </a:ext>
            </a:extLst>
          </p:cNvPr>
          <p:cNvSpPr/>
          <p:nvPr/>
        </p:nvSpPr>
        <p:spPr>
          <a:xfrm>
            <a:off x="4489080" y="4434151"/>
            <a:ext cx="3896750" cy="2201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04BF030-4873-4DC2-B55D-27BB839DB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386" y="4522241"/>
            <a:ext cx="3616494" cy="21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7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C3F586F-4503-4706-A996-916B4C42A93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7D242B-6371-4808-AB23-768394A9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92F9E8-832C-4F37-A096-198DEFDDC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21275EB-9464-4475-83A7-C2887E5E562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evitar esse problema utilizamos a propriedade box-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sizing</a:t>
            </a:r>
            <a:r>
              <a:rPr lang="pt-BR" sz="2400" dirty="0">
                <a:latin typeface="Bahnschrift SemiBold SemiConden" panose="020B0502040204020203" pitchFamily="34" charset="0"/>
              </a:rPr>
              <a:t> com o valor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border</a:t>
            </a:r>
            <a:r>
              <a:rPr lang="pt-BR" sz="2400" dirty="0">
                <a:latin typeface="Bahnschrift SemiBold SemiConden" panose="020B0502040204020203" pitchFamily="34" charset="0"/>
              </a:rPr>
              <a:t>-box, fazendo com que o elemento fique realmente com o valor que foi definido sem perder a borda e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definido.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FF4311-98E9-47DC-BA7C-744C9F9B2BA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AF5C36-7C4A-4C16-BB57-46FAED14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574" y="3290887"/>
            <a:ext cx="2362200" cy="2600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7F7085-24AE-47B8-B8B5-AB279D99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62" y="3419475"/>
            <a:ext cx="4429125" cy="23431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33B402-B739-4CB8-ADE0-B8F601494EA9}"/>
              </a:ext>
            </a:extLst>
          </p:cNvPr>
          <p:cNvSpPr txBox="1"/>
          <p:nvPr/>
        </p:nvSpPr>
        <p:spPr>
          <a:xfrm>
            <a:off x="4077774" y="293509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0B104C-B57B-439B-9279-FD82125466F9}"/>
              </a:ext>
            </a:extLst>
          </p:cNvPr>
          <p:cNvSpPr txBox="1"/>
          <p:nvPr/>
        </p:nvSpPr>
        <p:spPr>
          <a:xfrm>
            <a:off x="8038359" y="3050143"/>
            <a:ext cx="154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601035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C01011-3FD4-4B99-ABA4-68F9B5D39F0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7EF20-A7A2-47F7-A65B-29C3CE32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4A85C59-E78B-4930-BC6D-E51BDB96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64D5E3F-14E9-48CD-B52D-AF011E59117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Perceba que seus elementos possuem uma margem em relação ao navegador, isso acontece devido ao valor 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margin</a:t>
            </a:r>
            <a:r>
              <a:rPr lang="pt-BR" sz="2400" dirty="0">
                <a:latin typeface="Bahnschrift SemiBold SemiConden" panose="020B0502040204020203" pitchFamily="34" charset="0"/>
              </a:rPr>
              <a:t> padrão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 não ser nulo (valor 0).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evitar esse problema, além do box-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sizing</a:t>
            </a:r>
            <a:r>
              <a:rPr lang="pt-BR" sz="2400" dirty="0">
                <a:latin typeface="Bahnschrift SemiBold SemiConden" panose="020B0502040204020203" pitchFamily="34" charset="0"/>
              </a:rPr>
              <a:t> e de alguns elemento que possuem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padrão, é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aconselhavel</a:t>
            </a:r>
            <a:r>
              <a:rPr lang="pt-BR" sz="2400" dirty="0">
                <a:latin typeface="Bahnschrift SemiBold SemiConden" panose="020B0502040204020203" pitchFamily="34" charset="0"/>
              </a:rPr>
              <a:t> “resetar” o estilo, ou seja, comece seu arquivo CSS sempre com o código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D231371-DF14-4356-A38A-13B0A6E5936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UMA DICA...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859245-D315-410C-A5F6-198A58E8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846" y="4740812"/>
            <a:ext cx="4661882" cy="140098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CDAE1F-E5CE-465D-A6CF-6EF57502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624" y="4226864"/>
            <a:ext cx="4514850" cy="242887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D8AAB6F-F9FE-4C90-B17E-4D5DFAEEBEA1}"/>
              </a:ext>
            </a:extLst>
          </p:cNvPr>
          <p:cNvSpPr/>
          <p:nvPr/>
        </p:nvSpPr>
        <p:spPr>
          <a:xfrm>
            <a:off x="7104624" y="4226865"/>
            <a:ext cx="4514850" cy="2328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8381EA-CC8E-4AFB-9144-4BB78AEF5FB7}"/>
              </a:ext>
            </a:extLst>
          </p:cNvPr>
          <p:cNvSpPr txBox="1"/>
          <p:nvPr/>
        </p:nvSpPr>
        <p:spPr>
          <a:xfrm>
            <a:off x="4008269" y="4341447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97A25E3-5904-40EE-B96C-7EE3F7A01D06}"/>
              </a:ext>
            </a:extLst>
          </p:cNvPr>
          <p:cNvSpPr txBox="1"/>
          <p:nvPr/>
        </p:nvSpPr>
        <p:spPr>
          <a:xfrm>
            <a:off x="8058236" y="3860473"/>
            <a:ext cx="284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 do exemplo anterior</a:t>
            </a:r>
          </a:p>
        </p:txBody>
      </p:sp>
    </p:spTree>
    <p:extLst>
      <p:ext uri="{BB962C8B-B14F-4D97-AF65-F5344CB8AC3E}">
        <p14:creationId xmlns:p14="http://schemas.microsoft.com/office/powerpoint/2010/main" val="266830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EA1C9A-876A-4C30-AA75-E65128F4751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3A6F1E-AAC9-4F5D-BE61-60A12E5F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0C3029-5CAE-43E5-B06C-0ECB9BD7C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C05EF11-7BA9-4E2A-99D9-F545DB2B1C44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É possível atribuir imagens de fundo aos elementos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Essas são as fotos: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EC36533-BD77-47F4-B33F-4D277F0C4A2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5B615DA-3B5F-4594-907A-A555E99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396" y="2972464"/>
            <a:ext cx="3471771" cy="8117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B354986-CD55-4B84-860B-6373578E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347" y="2972464"/>
            <a:ext cx="4115340" cy="219484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CABBD8-0BF4-4699-B691-DF45003A4D89}"/>
              </a:ext>
            </a:extLst>
          </p:cNvPr>
          <p:cNvSpPr txBox="1"/>
          <p:nvPr/>
        </p:nvSpPr>
        <p:spPr>
          <a:xfrm>
            <a:off x="8468192" y="254377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7D2839-EA71-409F-A4A6-A7A7D8E9134E}"/>
              </a:ext>
            </a:extLst>
          </p:cNvPr>
          <p:cNvSpPr txBox="1"/>
          <p:nvPr/>
        </p:nvSpPr>
        <p:spPr>
          <a:xfrm>
            <a:off x="4011381" y="254377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4242233-3371-4DC6-95D2-128910895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13" y="4913585"/>
            <a:ext cx="3334830" cy="146395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AEC76C-D6B7-49C9-9548-601DE4F70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367" y="4903478"/>
            <a:ext cx="1637471" cy="14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7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5841C8-13AB-45BA-8BA9-FE0262B23FC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08761-13D6-47BE-97D4-C89C8D9B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9F869C-B7F3-4857-9B59-D148ACE8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06F5ED1-186E-4EB1-8CA8-54D9193197B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Teremos como resultado: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7864F45-4851-4595-9B34-A07B54779EC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88969A2-7778-4BD3-8F27-34744120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25" y="2481721"/>
            <a:ext cx="8033992" cy="382173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3B97D2E-975B-42DD-9706-61081D0059AF}"/>
              </a:ext>
            </a:extLst>
          </p:cNvPr>
          <p:cNvSpPr/>
          <p:nvPr/>
        </p:nvSpPr>
        <p:spPr>
          <a:xfrm>
            <a:off x="2488643" y="2405521"/>
            <a:ext cx="8179357" cy="3821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737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ECC394-6934-406A-8895-B4ACBC3385F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59D454-B76B-4F36-A17C-41C04B33C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AD91790-E556-4465-B3CC-6DC6878AB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26E212-7137-45C4-8B29-755D889B74D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 primeira imagem possui um problema, ela esta se repetindo. Para resolver isso podemos usar a propriedade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816E0CC-A809-45B6-B6E5-8A4200A2DC5E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AA70B6A-5865-4E26-B740-37C57743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21" y="5327043"/>
            <a:ext cx="6927069" cy="13752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98B741-97F6-4AC7-B3B5-103B6328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590799"/>
            <a:ext cx="5395174" cy="185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9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33A359-BAD1-4072-9760-1E7F83C3F56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FA08A1-F47F-4C73-BC11-1C19CDE86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A08CDD5-E5AD-4D99-BB2B-0107BCDB2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F2F17C5-1335-460C-89A1-3578E982B227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O próximo problema a ser resolvido é tentar fazer com que a imagem cubra todo o campo da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</a:t>
            </a:r>
            <a:r>
              <a:rPr lang="pt-BR" sz="2400" dirty="0">
                <a:latin typeface="Bahnschrift SemiBold SemiConden" panose="020B0502040204020203" pitchFamily="34" charset="0"/>
              </a:rPr>
              <a:t>. Podemos fazer isso através da propriedade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6200094-3116-441E-AD96-FBB93022F5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377F068-C702-48C9-AE5D-24D80BD8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57" y="4904936"/>
            <a:ext cx="7221744" cy="18545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AB938D2-5058-4A19-AA7F-97CC48367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329" y="2554423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3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C2270F-E490-4F1D-9587-FD4BA464BD6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E52241-51CF-457C-986C-E831CB26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4E1F866-24F5-4928-A919-35207F02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CF6AD91-18F0-4934-93B7-5CBB34FA6F55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 segunda imagem possui uma dimensão muito maior do que o espaço destinado a ela, por isso ela tem apenas um espacinho definido, isso pode ser ajustado com uma propriedade já vista: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578CB42-DA7B-4907-8FD3-A980A92B2C9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D1F57AD-0587-4BBD-8871-29FF489A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56" y="2857500"/>
            <a:ext cx="4742350" cy="151755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2EA8169-DF5D-4844-8ACA-AF9ACCCE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486" y="4935752"/>
            <a:ext cx="6921305" cy="1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6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2C5F5F9-AF9F-4D55-B777-6E718BCCB9F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7BC4F3-C992-47B5-81D1-60B3CA3C1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77EC553-0954-45FA-B2F2-2FC1DC4F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CB4D50E-688D-4911-BB8C-FEEEE84DE87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Podemos definir a posição de um elemento em relação a outro através da propriedade position: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4B4EDC9-CBD5-4D78-8E39-57CE270F334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POSISÕES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AB63FE4-54B9-4944-AFDE-00D227FA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67" y="2461845"/>
            <a:ext cx="5772150" cy="41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77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CF1072-11A5-48B0-AD4F-05F488B9C92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247D7D-0420-491C-9DB0-F5535A6C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3E833AF-5E94-4BF2-8851-CAB6E5F7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AEC1392-C72D-4A4F-9456-8FA6D9312C3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Temos como resultado: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61FE871-3E05-4F4F-92F9-3E1F5C391AA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POSISÕES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8DF383A-9C13-49AA-89DE-9D81076F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12" y="2722098"/>
            <a:ext cx="9279659" cy="23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4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988D2E-E42E-4F26-AC26-BFBD5D5FC69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0C128F-5D26-4141-8295-859D555A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DE69D8-0C23-4602-B181-A89E77AFE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218057" cy="46116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 primeira maneira seria utilizando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head</a:t>
            </a:r>
            <a:r>
              <a:rPr lang="pt-BR" sz="2400" dirty="0">
                <a:latin typeface="Bahnschrift SemiBold Condensed" panose="020B0502040204020203" pitchFamily="34" charset="0"/>
              </a:rPr>
              <a:t>&gt; onde podemos abrir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chamada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&gt;, onde vamos inserir os códigos 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r>
              <a:rPr lang="pt-BR" sz="2400" dirty="0">
                <a:latin typeface="Bahnschrift SemiBold Condensed" panose="020B0502040204020203" pitchFamily="34" charset="0"/>
              </a:rPr>
              <a:t>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Esse método não é utilizado, devido ao arquivo HTML ficar relativamente pesado para ser carregado no navegador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6D0B0-EA8E-48AB-A043-8F5D784F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70" y="3429000"/>
            <a:ext cx="6205741" cy="280447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357FC8E-E88D-4267-BD8A-06A8796C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785456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EAB8EC-5D92-4F3D-A397-196A2B11AD3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54335E-1785-41CC-B505-CF7EA6ABE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D488F62-7482-48B1-9EFC-8F0288ADC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DF68A6B-9A8F-41E8-ACEE-45DDE4585E1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POSIÇÕES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42371D1-9192-4999-B228-0A65CB44BB3C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B6C3274-6DB6-4BFF-B50B-1C2FA9B90268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Bora brincar de novo....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Utilize o mesmo arquivo do exercício anterior (de preferência faça uma nova cópia da pasta e dê o nome de exercicio3.html).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Tente inserir imagens e textos de acordo com o que é mostrado.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Gerador de </a:t>
            </a:r>
            <a:r>
              <a:rPr lang="pt-BR" sz="1400" dirty="0" err="1">
                <a:latin typeface="Bahnschrift SemiBold SemiConden" panose="020B0502040204020203" pitchFamily="34" charset="0"/>
              </a:rPr>
              <a:t>lorem</a:t>
            </a:r>
            <a:r>
              <a:rPr lang="pt-BR" sz="1400" dirty="0">
                <a:latin typeface="Bahnschrift SemiBold SemiConden" panose="020B0502040204020203" pitchFamily="34" charset="0"/>
              </a:rPr>
              <a:t> </a:t>
            </a:r>
            <a:r>
              <a:rPr lang="pt-BR" sz="1400" dirty="0" err="1">
                <a:latin typeface="Bahnschrift SemiBold SemiConden" panose="020B0502040204020203" pitchFamily="34" charset="0"/>
              </a:rPr>
              <a:t>ipsun</a:t>
            </a:r>
            <a:r>
              <a:rPr lang="pt-BR" sz="1400" dirty="0">
                <a:latin typeface="Bahnschrift SemiBold SemiConden" panose="020B0502040204020203" pitchFamily="34" charset="0"/>
              </a:rPr>
              <a:t> (texto aleatório para testes)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https://www.lipsum.com/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F26FDD-F13C-4AA3-A554-9ABBABDF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62" y="3419514"/>
            <a:ext cx="4701425" cy="32406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3362997-81D3-4CEB-A758-0644F23D5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62" y="3429000"/>
            <a:ext cx="4701425" cy="32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6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5A66F2-9ABD-4E93-AAFD-1CB03703111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27B73D-5C18-4678-AE47-107A30A2C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CC95340-1617-489C-B021-3F23D1125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9A9BA8C-1B09-4146-8C68-04918DA703B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24DFC3E-3A49-411E-A655-5E055C2DB9E8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6DF1BCD-BEFE-4049-B1FD-15556D564BE7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Especifica o tipo de caixa de renderização usada por um elemento (como um elemento será exibido).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É considerada por muitos a propriedade CSS mais importante de todas.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será mostrado alguns comportamentos</a:t>
            </a:r>
            <a:r>
              <a:rPr lang="pt-BR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B81A2DC-06E2-4A25-A77B-15209278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305" y="3197641"/>
            <a:ext cx="10378267" cy="14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30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AD3F3B-EC9A-47AF-8594-F50F5808405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57B38A5-9DB5-4576-9FD2-19E3B08E8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8D4DBF2-9E3E-4CB9-B7BD-74CDF071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FC16D7D-6F19-4A79-83B4-1A9A73167AB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5AEB128-E58A-4A91-AF5A-2AF36A59320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7B80DB6-8B65-421A-B4B1-40B80B350B8F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block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bloco.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inline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linha.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C3FA55A-D79C-43A9-8D30-753D214A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76" y="2327960"/>
            <a:ext cx="10668000" cy="11010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C10974B-EAD3-4784-80F6-198742A30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29" y="4614321"/>
            <a:ext cx="5610225" cy="9620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A3ED89C-796F-48DA-8043-49416137A819}"/>
              </a:ext>
            </a:extLst>
          </p:cNvPr>
          <p:cNvSpPr/>
          <p:nvPr/>
        </p:nvSpPr>
        <p:spPr>
          <a:xfrm>
            <a:off x="3685735" y="4426744"/>
            <a:ext cx="5866228" cy="1326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084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1A0047-78A0-46AB-85AA-5821B37B5F7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32019-6819-4466-BE3C-59DB97248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13AC8D4-468A-4472-81A0-E8E2B71D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90D9481-0356-4200-B848-24CB444FCA6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456A4B9-E951-4FDA-9090-C57B5E870365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2A097D0-69E9-4C5E-97D3-3A2D4DC9CDF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none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não esta visível e nem sequer existindo. Esse comportamento geralmente é utilizado junto 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javascript</a:t>
            </a:r>
            <a:r>
              <a:rPr lang="pt-BR" sz="2400" dirty="0">
                <a:latin typeface="Bahnschrift SemiBold SemiConden" panose="020B0502040204020203" pitchFamily="34" charset="0"/>
              </a:rPr>
              <a:t> para esconder elementos como por exemplo um modal ou um menu.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Inline-block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bloco, porém sem usar toda a largura do navegador, apenas o espaço que ele realmente ocupa 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Perceba que os 3 elementos acima estão com display: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inline-block</a:t>
            </a:r>
            <a:r>
              <a:rPr lang="pt-BR" sz="2400" dirty="0">
                <a:latin typeface="Bahnschrift SemiBold SemiConden" panose="020B0502040204020203" pitchFamily="34" charset="0"/>
              </a:rPr>
              <a:t>, isso fez com que o elementos não fossem postos um abaixo do outro, algo que precisaria de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para conseguir.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D40C7C-5F1A-4BF9-B229-3FE6A378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31" y="4252581"/>
            <a:ext cx="4057650" cy="69532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B6A8168-0B38-4684-8CD1-EFF85FDFDA79}"/>
              </a:ext>
            </a:extLst>
          </p:cNvPr>
          <p:cNvSpPr/>
          <p:nvPr/>
        </p:nvSpPr>
        <p:spPr>
          <a:xfrm>
            <a:off x="4315731" y="4278116"/>
            <a:ext cx="4057650" cy="720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0036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4BFABD-E1F2-4AB6-B684-A7008709CCC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7CF461-B129-4740-980B-5862A59A9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B9E229-DA84-4C0E-95D8-4A52340E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3E16BC-5553-426E-A6BD-C670EA86228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MENUS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BC4D22B-DD78-420E-B7D3-0E00C90FD444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6C09D36-CD46-4F89-83A1-F8B75F3A984F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Antes de tudo, parabéns por ter chegado até aqui...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5282211-12E7-4007-AFE4-EBAEE920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2" y="2219687"/>
            <a:ext cx="3302558" cy="22071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14089C-9747-48BF-BBD1-C8709F8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8" y="2207487"/>
            <a:ext cx="3302558" cy="22193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6A2A73C-D36E-4809-9622-7AE797346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27" y="4626410"/>
            <a:ext cx="3302558" cy="206979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FEF1BF1-EC90-4A7A-88FB-632D06504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8" y="4631599"/>
            <a:ext cx="3302558" cy="20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D2BE9F-8259-47B5-BC83-2F20F45EBD2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F739A8-12E3-4CED-A574-419684B15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D7D8099-12A0-407A-AE95-84F296DF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34DBB9-1961-4632-80CD-4E7E15C879F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5094CA8-244A-4B0F-9660-C604A438D65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3932F56-2B9B-4D25-ABAA-F6D9F09772D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fazer agora a estrutura de um menu horizontal, iniciamos pelo HTML simples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seguidas vamos fazer as configurações iniciais do CSS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2119913-29C8-49E0-B6DD-67CFF8F3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91" y="2529199"/>
            <a:ext cx="5181600" cy="14668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153B57-8D0A-4320-95C2-0193EF2D2518}"/>
              </a:ext>
            </a:extLst>
          </p:cNvPr>
          <p:cNvSpPr txBox="1"/>
          <p:nvPr/>
        </p:nvSpPr>
        <p:spPr>
          <a:xfrm>
            <a:off x="3899092" y="2156222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14B6358-E2B4-431E-8DAE-5B79B9B6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690" y="2451593"/>
            <a:ext cx="2381250" cy="11144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CB190C4-ADB4-4BE2-B638-AEF1B0EE2DB6}"/>
              </a:ext>
            </a:extLst>
          </p:cNvPr>
          <p:cNvSpPr/>
          <p:nvPr/>
        </p:nvSpPr>
        <p:spPr>
          <a:xfrm>
            <a:off x="8641463" y="2499604"/>
            <a:ext cx="2480165" cy="1114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832E3F1-844C-42DE-A279-7FAEC792C4A0}"/>
              </a:ext>
            </a:extLst>
          </p:cNvPr>
          <p:cNvSpPr txBox="1"/>
          <p:nvPr/>
        </p:nvSpPr>
        <p:spPr>
          <a:xfrm>
            <a:off x="9419196" y="212071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5E10671-7050-45C2-8DD0-AC9D85DEE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682" y="4850464"/>
            <a:ext cx="4029075" cy="16859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E083E55-9CED-4B85-9408-44927245D2E8}"/>
              </a:ext>
            </a:extLst>
          </p:cNvPr>
          <p:cNvSpPr txBox="1"/>
          <p:nvPr/>
        </p:nvSpPr>
        <p:spPr>
          <a:xfrm>
            <a:off x="3872321" y="4424192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FD0B521-0BFF-4360-B86E-CA1CD451E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235" y="4885857"/>
            <a:ext cx="1514475" cy="78105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FE96670-8561-4870-BCAB-060FF15DEAA7}"/>
              </a:ext>
            </a:extLst>
          </p:cNvPr>
          <p:cNvSpPr txBox="1"/>
          <p:nvPr/>
        </p:nvSpPr>
        <p:spPr>
          <a:xfrm>
            <a:off x="9402584" y="4329384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2BBCDC7-89E2-4D8F-8C00-E83E3F2E702F}"/>
              </a:ext>
            </a:extLst>
          </p:cNvPr>
          <p:cNvSpPr/>
          <p:nvPr/>
        </p:nvSpPr>
        <p:spPr>
          <a:xfrm>
            <a:off x="8641463" y="4885857"/>
            <a:ext cx="2480165" cy="1114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C55C58-D45D-4909-AC24-3E92CE8DB134}"/>
              </a:ext>
            </a:extLst>
          </p:cNvPr>
          <p:cNvSpPr txBox="1"/>
          <p:nvPr/>
        </p:nvSpPr>
        <p:spPr>
          <a:xfrm>
            <a:off x="8537973" y="5954717"/>
            <a:ext cx="34182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*perceba que os pontos desapareceram</a:t>
            </a: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Isso acontece porque os pontos não são</a:t>
            </a: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o ponto de começo do </a:t>
            </a:r>
            <a:r>
              <a:rPr lang="pt-BR" sz="1400" dirty="0" err="1">
                <a:latin typeface="Bahnschrift SemiBold SemiConden" panose="020B0502040204020203" pitchFamily="34" charset="0"/>
              </a:rPr>
              <a:t>ul</a:t>
            </a:r>
            <a:endParaRPr lang="pt-BR" sz="1400" dirty="0">
              <a:latin typeface="Bahnschrift SemiBold SemiConden" panose="020B0502040204020203" pitchFamily="34" charset="0"/>
            </a:endParaRP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Em tese os pontos estão fora da tela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55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568F98-73A9-4270-8FDB-88646BDF498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A75ED1-2DF1-4FF8-9228-079B1DCA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4B369C1-851A-45AD-9FCA-0EEB1D25A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96F4EDD-5970-4B79-82A8-A027DD88422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A3C859F-A91D-4F49-85CF-E78E4F0C444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719AA0D-8E52-41D5-A4F9-61A7BE4042B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ter certeza que não teremos problemas com as marcações da lista, vamos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removelas</a:t>
            </a:r>
            <a:r>
              <a:rPr lang="pt-BR" sz="2400" dirty="0">
                <a:latin typeface="Bahnschrift SemiBold SemiConden" panose="020B0502040204020203" pitchFamily="34" charset="0"/>
              </a:rPr>
              <a:t>, além de dar uma borda para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ul</a:t>
            </a:r>
            <a:r>
              <a:rPr lang="pt-BR" sz="2400" dirty="0">
                <a:latin typeface="Bahnschrift SemiBold SemiConden" panose="020B0502040204020203" pitchFamily="34" charset="0"/>
              </a:rPr>
              <a:t> e faze-lo flutuar a esquerda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seguida vamos fazer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flutuarem a esquerda, fazendo com que se torne um menu horizontal, além de dar uma borda para cada li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8D5B31-1EB6-4CE6-B8A4-351A4EB6EFCF}"/>
              </a:ext>
            </a:extLst>
          </p:cNvPr>
          <p:cNvSpPr txBox="1"/>
          <p:nvPr/>
        </p:nvSpPr>
        <p:spPr>
          <a:xfrm>
            <a:off x="4702298" y="2443701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DDF199-D38F-4B06-89FE-7BEA7A7E40BD}"/>
              </a:ext>
            </a:extLst>
          </p:cNvPr>
          <p:cNvSpPr txBox="1"/>
          <p:nvPr/>
        </p:nvSpPr>
        <p:spPr>
          <a:xfrm>
            <a:off x="9565681" y="2437517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BD83FB-71C8-465D-9B5D-67364AD0CA25}"/>
              </a:ext>
            </a:extLst>
          </p:cNvPr>
          <p:cNvSpPr txBox="1"/>
          <p:nvPr/>
        </p:nvSpPr>
        <p:spPr>
          <a:xfrm>
            <a:off x="9568587" y="544250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5A4DE90-EB35-41B2-A177-6925F582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784" y="2804864"/>
            <a:ext cx="5076825" cy="17145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FE73A86-D687-457C-89DA-8D3BBD1C2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337" y="2784410"/>
            <a:ext cx="1511619" cy="120394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8736670-14DF-414B-A2CA-4107C1704D7E}"/>
              </a:ext>
            </a:extLst>
          </p:cNvPr>
          <p:cNvSpPr/>
          <p:nvPr/>
        </p:nvSpPr>
        <p:spPr>
          <a:xfrm>
            <a:off x="9112336" y="2784410"/>
            <a:ext cx="1744351" cy="12039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F24DD10-8CF3-496F-BA4A-515A4C5F4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22" y="5891010"/>
            <a:ext cx="3105150" cy="77152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46977CD-BC21-49A1-BBA9-1C1E96A15037}"/>
              </a:ext>
            </a:extLst>
          </p:cNvPr>
          <p:cNvSpPr txBox="1"/>
          <p:nvPr/>
        </p:nvSpPr>
        <p:spPr>
          <a:xfrm>
            <a:off x="4702298" y="5499481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114FF955-E861-440D-ACCF-1720FFDF1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959" y="5961146"/>
            <a:ext cx="3723613" cy="551028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C6884AD5-7CD5-46E9-ACBF-F99EE301C798}"/>
              </a:ext>
            </a:extLst>
          </p:cNvPr>
          <p:cNvSpPr/>
          <p:nvPr/>
        </p:nvSpPr>
        <p:spPr>
          <a:xfrm>
            <a:off x="8149916" y="5988751"/>
            <a:ext cx="3799860" cy="671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418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DFE0AD5-65A8-4D23-A9D5-836EBAC8431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899237-F270-45D3-B422-716A6B79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253740-1B70-414D-8BCD-DBB666BF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832507A-5BB0-4DB5-AFB2-7431D7A0D39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6F72057-9B5F-4FC3-BE6D-15A746478602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296881A-7211-49EC-8FAE-BA4E8AEF2B0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Em seguida vamos dar uma cor ao link, retirar sua linha inferior e dar um espaçamento interno.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Agora vamos dar uma característica diferente aos menus quando o mouse passar por cima deles.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52E3EC1-E740-46CF-B993-A4602FC1A48D}"/>
              </a:ext>
            </a:extLst>
          </p:cNvPr>
          <p:cNvSpPr txBox="1"/>
          <p:nvPr/>
        </p:nvSpPr>
        <p:spPr>
          <a:xfrm>
            <a:off x="4195868" y="2465653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25BE7A-9D3E-4143-80CE-3C4BAF3FB4C9}"/>
              </a:ext>
            </a:extLst>
          </p:cNvPr>
          <p:cNvSpPr txBox="1"/>
          <p:nvPr/>
        </p:nvSpPr>
        <p:spPr>
          <a:xfrm>
            <a:off x="9199924" y="2465653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7B0BC5-7841-40F4-9E98-FDAC28D619DA}"/>
              </a:ext>
            </a:extLst>
          </p:cNvPr>
          <p:cNvSpPr txBox="1"/>
          <p:nvPr/>
        </p:nvSpPr>
        <p:spPr>
          <a:xfrm>
            <a:off x="9246809" y="4910307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78A3EC8-CE3A-488E-9EFB-EAB3C0A6CA17}"/>
              </a:ext>
            </a:extLst>
          </p:cNvPr>
          <p:cNvSpPr txBox="1"/>
          <p:nvPr/>
        </p:nvSpPr>
        <p:spPr>
          <a:xfrm>
            <a:off x="4195868" y="4894748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63723FE-B3FC-497C-BA10-8B08C25F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99" y="2873368"/>
            <a:ext cx="4438650" cy="15049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802A33-097A-42A3-B112-64ECC58A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25" y="2962615"/>
            <a:ext cx="3873189" cy="92333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71D05C1-CB57-49D9-B578-DBA431294CCE}"/>
              </a:ext>
            </a:extLst>
          </p:cNvPr>
          <p:cNvSpPr/>
          <p:nvPr/>
        </p:nvSpPr>
        <p:spPr>
          <a:xfrm>
            <a:off x="7688724" y="2972464"/>
            <a:ext cx="3873189" cy="913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172470-24A5-41E9-818F-7184B7DDA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452" y="5633289"/>
            <a:ext cx="3724279" cy="65442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E6910708-194B-47CA-A267-438FA0A55EAF}"/>
              </a:ext>
            </a:extLst>
          </p:cNvPr>
          <p:cNvSpPr/>
          <p:nvPr/>
        </p:nvSpPr>
        <p:spPr>
          <a:xfrm>
            <a:off x="7729942" y="5628369"/>
            <a:ext cx="3873189" cy="913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FD691B1-9961-40C2-BDB8-F81A58E6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924" y="5356413"/>
            <a:ext cx="47244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0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452280C-E54A-4D84-BEAB-D7DA1B1C883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A74876-4E38-4686-AE38-4E137F6C1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5D6D1E2-0DCD-4A51-97E1-B1C10E94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20B73F2-3239-4C97-AAF2-3961F09D2DB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1459247-2AC1-4989-A08D-C19F824616D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C2D0735-2D9F-4110-917C-C7498DA93D26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O menu está pronto, porém podemos fazer com que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 apareça abaixo de algum dos elementos assim que passarmos o mouse por cima. Para isso precisamos fazer algumas mudanças no código anterior temos de inserir uma nova lista dentro de um dos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 e devemos dizer que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terão uma posição relativa, para servir de referencia para posicionar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F609B4-C0EB-4AB5-80C8-D1697E93DC69}"/>
              </a:ext>
            </a:extLst>
          </p:cNvPr>
          <p:cNvSpPr txBox="1"/>
          <p:nvPr/>
        </p:nvSpPr>
        <p:spPr>
          <a:xfrm>
            <a:off x="4079219" y="353035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177237-14EF-4312-ADFE-6CCA04A4A6B6}"/>
              </a:ext>
            </a:extLst>
          </p:cNvPr>
          <p:cNvSpPr txBox="1"/>
          <p:nvPr/>
        </p:nvSpPr>
        <p:spPr>
          <a:xfrm>
            <a:off x="9384644" y="353035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8DFC54E-7C14-4FD3-84EF-A318C8F4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07" y="3959050"/>
            <a:ext cx="5305425" cy="2686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D5E3170-4EEB-48B9-9BFA-86ABEB37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647" y="4378745"/>
            <a:ext cx="4352925" cy="70485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BA2D4208-1279-4858-BB27-E4C9591CA120}"/>
              </a:ext>
            </a:extLst>
          </p:cNvPr>
          <p:cNvSpPr/>
          <p:nvPr/>
        </p:nvSpPr>
        <p:spPr>
          <a:xfrm>
            <a:off x="7518647" y="4378745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607A174-5DB0-45CC-AD80-5661B94F5EB2}"/>
              </a:ext>
            </a:extLst>
          </p:cNvPr>
          <p:cNvSpPr txBox="1"/>
          <p:nvPr/>
        </p:nvSpPr>
        <p:spPr>
          <a:xfrm>
            <a:off x="7438400" y="5348562"/>
            <a:ext cx="341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*Fica feio assim mesmo, não se preocupe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196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17E989-09F6-43DE-A373-B33960D1A75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D41A2E-D7FC-4BDC-AEC4-991BB5EBF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8BBAF7-A453-4525-BA2F-89D55186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029D639-20C2-4913-BB7E-08D8C44F915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229617B-21E5-413E-94D8-2D9348555E4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942DAD6-217B-4391-9D06-C85D2EF3AC0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devemos dar uma posição para o menu interno e faze-lo desaparecer com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display:none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F1D1022-5EEA-43A6-8650-4D0EEB763329}"/>
              </a:ext>
            </a:extLst>
          </p:cNvPr>
          <p:cNvSpPr txBox="1"/>
          <p:nvPr/>
        </p:nvSpPr>
        <p:spPr>
          <a:xfrm>
            <a:off x="3657600" y="1578573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88A2FF-8885-4982-AC15-A85F206792A2}"/>
              </a:ext>
            </a:extLst>
          </p:cNvPr>
          <p:cNvSpPr txBox="1"/>
          <p:nvPr/>
        </p:nvSpPr>
        <p:spPr>
          <a:xfrm>
            <a:off x="8980435" y="1532853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4E0531-D182-4A94-B3B3-00561CD8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58" y="2033778"/>
            <a:ext cx="4352925" cy="70485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FF61FB9-7555-4732-BAF6-806968C1BDA8}"/>
              </a:ext>
            </a:extLst>
          </p:cNvPr>
          <p:cNvSpPr/>
          <p:nvPr/>
        </p:nvSpPr>
        <p:spPr>
          <a:xfrm>
            <a:off x="7209158" y="2033778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26A634-CD8B-4DE0-9277-D569E2280144}"/>
              </a:ext>
            </a:extLst>
          </p:cNvPr>
          <p:cNvSpPr txBox="1"/>
          <p:nvPr/>
        </p:nvSpPr>
        <p:spPr>
          <a:xfrm>
            <a:off x="8453285" y="2929318"/>
            <a:ext cx="341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*Sem resultado imediato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6D0652D-9612-4409-B424-BB6175950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158" y="1962744"/>
            <a:ext cx="3418287" cy="12001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270EE5B-6BF3-462A-8934-42063CD93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638" y="4882891"/>
            <a:ext cx="2305050" cy="13716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E7E68D9-7585-4E95-8AC2-65D39B870C84}"/>
              </a:ext>
            </a:extLst>
          </p:cNvPr>
          <p:cNvSpPr txBox="1"/>
          <p:nvPr/>
        </p:nvSpPr>
        <p:spPr>
          <a:xfrm>
            <a:off x="3657599" y="4401209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7651F6-FE66-448B-AEE0-46A820E5E4BC}"/>
              </a:ext>
            </a:extLst>
          </p:cNvPr>
          <p:cNvSpPr txBox="1"/>
          <p:nvPr/>
        </p:nvSpPr>
        <p:spPr>
          <a:xfrm>
            <a:off x="8980435" y="440120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A57CA8B-21D6-407C-B88F-D184B3058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748" y="4888709"/>
            <a:ext cx="3396285" cy="616523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A54092EE-347C-41C0-8028-4BD95DFE591F}"/>
              </a:ext>
            </a:extLst>
          </p:cNvPr>
          <p:cNvSpPr/>
          <p:nvPr/>
        </p:nvSpPr>
        <p:spPr>
          <a:xfrm>
            <a:off x="7209158" y="4888709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45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C9721-D951-4E5B-9C6A-B9ACC94E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4" y="1690689"/>
            <a:ext cx="10018486" cy="4486276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 segunda maneira seria utilizar dentro das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tags</a:t>
            </a:r>
            <a:r>
              <a:rPr lang="pt-BR" sz="2400" dirty="0">
                <a:latin typeface="Bahnschrift SemiBold Condensed" panose="020B0502040204020203" pitchFamily="34" charset="0"/>
              </a:rPr>
              <a:t> HTML um parâmetro chamado 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, passando como valor os códigos CSS relativos. 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Porém, isso pode acabar deixando o código mais confuso, além de ter os mesmos problemas de executar os códigos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1AB3FC-DCE0-4DAA-AD56-CC1FC8A2A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94BF37E-7B6C-4735-9AB5-9A07515A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11" y="3291840"/>
            <a:ext cx="9959158" cy="28851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DAE4ED5-BAAB-4212-A2C9-449E52A37A5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4214DE1-80E3-4B80-BA5F-99172B14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3206280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389D82-50D8-4DF6-83F7-87ADF802EFE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0576DD-191E-4975-AD02-F1A3270D2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2888EFE-2C1B-4469-93C8-EBACD9BA785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5ECD33F-643F-4CEB-8253-D73DCFA54BDF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4392ED-81AD-46CC-AE5D-26DF5D2ED881}"/>
              </a:ext>
            </a:extLst>
          </p:cNvPr>
          <p:cNvSpPr txBox="1"/>
          <p:nvPr/>
        </p:nvSpPr>
        <p:spPr>
          <a:xfrm>
            <a:off x="3692768" y="5055078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4B22CD-A485-494D-90E8-E4E34124679C}"/>
              </a:ext>
            </a:extLst>
          </p:cNvPr>
          <p:cNvSpPr txBox="1"/>
          <p:nvPr/>
        </p:nvSpPr>
        <p:spPr>
          <a:xfrm>
            <a:off x="8980435" y="276920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21F36F-3FC3-49AA-B440-79BF0E9F49B0}"/>
              </a:ext>
            </a:extLst>
          </p:cNvPr>
          <p:cNvSpPr txBox="1"/>
          <p:nvPr/>
        </p:nvSpPr>
        <p:spPr>
          <a:xfrm>
            <a:off x="3692768" y="2782669"/>
            <a:ext cx="47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EE4D71C-EAF1-47BB-858F-D919E57B1422}"/>
              </a:ext>
            </a:extLst>
          </p:cNvPr>
          <p:cNvSpPr txBox="1"/>
          <p:nvPr/>
        </p:nvSpPr>
        <p:spPr>
          <a:xfrm>
            <a:off x="8980434" y="505507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62CAE82-CD6B-4E26-9EAA-19D76132BC15}"/>
              </a:ext>
            </a:extLst>
          </p:cNvPr>
          <p:cNvSpPr/>
          <p:nvPr/>
        </p:nvSpPr>
        <p:spPr>
          <a:xfrm>
            <a:off x="7209157" y="5443689"/>
            <a:ext cx="4352925" cy="1216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0DA57973-EA1E-4D49-A8B6-CDEC88D328C9}"/>
              </a:ext>
            </a:extLst>
          </p:cNvPr>
          <p:cNvSpPr txBox="1">
            <a:spLocks/>
          </p:cNvSpPr>
          <p:nvPr/>
        </p:nvSpPr>
        <p:spPr>
          <a:xfrm>
            <a:off x="1409928" y="1479634"/>
            <a:ext cx="10210038" cy="53783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Agora temos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temos</a:t>
            </a:r>
            <a:r>
              <a:rPr lang="pt-BR" sz="2400" dirty="0">
                <a:latin typeface="Bahnschrift SemiBold SemiConden" panose="020B0502040204020203" pitchFamily="34" charset="0"/>
              </a:rPr>
              <a:t> que dar um jeito de fazer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 aparecer um embaixo do outro. Primeiro damos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display:block</a:t>
            </a:r>
            <a:r>
              <a:rPr lang="pt-BR" sz="2400" dirty="0">
                <a:latin typeface="Bahnschrift SemiBold SemiConden" panose="020B0502040204020203" pitchFamily="34" charset="0"/>
              </a:rPr>
              <a:t> no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ul</a:t>
            </a:r>
            <a:r>
              <a:rPr lang="pt-BR" sz="2400" dirty="0">
                <a:latin typeface="Bahnschrift SemiBold SemiConden" panose="020B0502040204020203" pitchFamily="34" charset="0"/>
              </a:rPr>
              <a:t> quando o mouse estiver em cima do li relativo, além de faze-lo perder a flutuação lateral e retirar o estilo de lista.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Por último, damos alguns acabamentos de borda e tamanho dos itens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A91A3B08-140D-4183-8A8D-D498ADDA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789" y="3124562"/>
            <a:ext cx="2212661" cy="1220385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01C444CC-06E1-4A4C-9542-320D85597372}"/>
              </a:ext>
            </a:extLst>
          </p:cNvPr>
          <p:cNvSpPr/>
          <p:nvPr/>
        </p:nvSpPr>
        <p:spPr>
          <a:xfrm>
            <a:off x="7209158" y="3172216"/>
            <a:ext cx="4352925" cy="1085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25EE77DC-2159-498C-995F-28570091C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226" y="3172656"/>
            <a:ext cx="2876550" cy="108585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125BE423-7852-4200-9ED0-E260A0102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944" y="5456389"/>
            <a:ext cx="2895600" cy="11811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D9BB1E5-514F-4D57-83ED-501ACB2DC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801" y="5443689"/>
            <a:ext cx="24669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04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D440E55-38AA-44CB-BCB5-87B57957E49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80F89D-4DFF-47BE-B8B8-69665FB95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1EBFEC-CBE5-414F-84F3-A47799F5A3E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3845B7-3D40-40D4-942C-D178BD3C142C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D6A70527-C7BB-43DA-9152-83A3B2706A18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Primeiro precisamos de um formulário HTML bem simples.</a:t>
            </a:r>
            <a:endParaRPr lang="pt-BR" dirty="0">
              <a:latin typeface="Bahnschrift SemiBold SemiConden" panose="020B0502040204020203" pitchFamily="34" charset="0"/>
            </a:endParaRP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96B7BA1-45CE-4461-BC13-286D19EB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22" y="2448757"/>
            <a:ext cx="8172450" cy="198797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D2D2A79-A223-43F4-A14C-B9D2B11B7638}"/>
              </a:ext>
            </a:extLst>
          </p:cNvPr>
          <p:cNvSpPr txBox="1"/>
          <p:nvPr/>
        </p:nvSpPr>
        <p:spPr>
          <a:xfrm>
            <a:off x="6288284" y="2146244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3F6D561-16BA-4D0A-AE1D-4E6869ED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53" y="4739513"/>
            <a:ext cx="4017059" cy="1920367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5F4B42-BABC-48ED-A459-05FCCDF93ADE}"/>
              </a:ext>
            </a:extLst>
          </p:cNvPr>
          <p:cNvSpPr txBox="1"/>
          <p:nvPr/>
        </p:nvSpPr>
        <p:spPr>
          <a:xfrm>
            <a:off x="6110484" y="4449369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62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619715-1CC5-4119-BCC1-AE5394D4F58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B855BA-4F3F-45B0-8C68-9D8C77884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98CC780-C693-4816-997C-0988D367E8A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74F75E3-E2DB-46D7-9B4C-AEFA31A66178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3551BC3-F054-49BA-AD79-9352D118C469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fazer algumas configurações para centralizar o formulário e diminuir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fieldset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  <a:endParaRPr lang="pt-BR" dirty="0">
              <a:latin typeface="Bahnschrift SemiBold SemiConden" panose="020B0502040204020203" pitchFamily="34" charset="0"/>
            </a:endParaRP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75F971-AE36-4D35-95D4-C5CAEE0AC4EE}"/>
              </a:ext>
            </a:extLst>
          </p:cNvPr>
          <p:cNvSpPr txBox="1"/>
          <p:nvPr/>
        </p:nvSpPr>
        <p:spPr>
          <a:xfrm>
            <a:off x="3659384" y="2425644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8BDB2D-A867-4B91-B116-EDB684FFDD47}"/>
              </a:ext>
            </a:extLst>
          </p:cNvPr>
          <p:cNvSpPr txBox="1"/>
          <p:nvPr/>
        </p:nvSpPr>
        <p:spPr>
          <a:xfrm>
            <a:off x="8358384" y="2425644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50A41F-A785-4747-9CA8-9675F511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45" y="2855033"/>
            <a:ext cx="2956755" cy="325744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1BC4C6-3CC6-42CC-A741-831EB6FF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2701805"/>
            <a:ext cx="36385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36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E40051-B33F-41E4-B241-61628E5642E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3DEA11-69E7-4649-9700-644142BF5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4836A96-666F-4EE1-A9DA-DFA5EB0BC03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0B0B325-086A-48D1-A6FE-82D5712B0422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4CE8B01-AA38-4E98-85A5-A7B1EF84F907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agora estilizar o texto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legend</a:t>
            </a:r>
            <a:r>
              <a:rPr lang="pt-BR" sz="2400" dirty="0">
                <a:latin typeface="Bahnschrift SemiBold SemiConden" panose="020B0502040204020203" pitchFamily="34" charset="0"/>
              </a:rPr>
              <a:t> e padronizar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labels</a:t>
            </a:r>
            <a:r>
              <a:rPr lang="pt-BR" sz="2400" dirty="0">
                <a:latin typeface="Bahnschrift SemiBold SemiConden" panose="020B0502040204020203" pitchFamily="34" charset="0"/>
              </a:rPr>
              <a:t> e os campos input afim de deixa-los alinhados.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035B37-F2D1-4F78-907C-0115AB9C927A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A1B10C-6579-4056-B85E-3BEA3C904389}"/>
              </a:ext>
            </a:extLst>
          </p:cNvPr>
          <p:cNvSpPr txBox="1"/>
          <p:nvPr/>
        </p:nvSpPr>
        <p:spPr>
          <a:xfrm>
            <a:off x="8607852" y="24497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4BA981-A536-4935-8F84-D65C2E09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11" y="2859324"/>
            <a:ext cx="4448175" cy="38290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57A93E6-91FF-4999-9314-0E06696A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293" y="2991768"/>
            <a:ext cx="37433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C453F0-0141-4F80-B4F3-0E8FA3FAA7C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76BB22-F514-4D85-B44F-7AA98F3F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01E399-EA61-4FC3-A848-3D03E7B08CA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CD1129C-B2B4-452A-8AB8-F3E16E8D0913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BC5E8BA-8BE2-4C51-86E7-A9B1326F9976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Agora que aprendemos a alinhar basta estilizar os campos com algumas cores e uma borda.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7D86E7-7BC7-4BD2-83C5-F1BAC17930D0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C0C1CB1-104C-4405-BC97-77CBA5D70D92}"/>
              </a:ext>
            </a:extLst>
          </p:cNvPr>
          <p:cNvSpPr txBox="1"/>
          <p:nvPr/>
        </p:nvSpPr>
        <p:spPr>
          <a:xfrm>
            <a:off x="8607852" y="24497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F514C99-60B4-4877-A3B9-6734F980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99" y="2911405"/>
            <a:ext cx="2971800" cy="38385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0B8C9D-53F8-4DA0-92EE-80B441A9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057" y="2739955"/>
            <a:ext cx="48387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3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BB18BFD-A45D-455C-B144-78F5648DD9A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AEF2ED-687D-48E8-99BB-92C5AA8D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80F94C0-0EAC-40E0-A724-15023C3301C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24DBC99-B295-4B19-B555-9F0F14CA6852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29A2FFD-9947-4196-8725-86722B1CEF65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Por último posicionamos o botão de enviar e estilizamos ele.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05D359-04E3-4FC3-9D89-ED3FD3CD9CAE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417C03-9C80-4566-AC00-C9546D526F16}"/>
              </a:ext>
            </a:extLst>
          </p:cNvPr>
          <p:cNvSpPr txBox="1"/>
          <p:nvPr/>
        </p:nvSpPr>
        <p:spPr>
          <a:xfrm>
            <a:off x="8518952" y="25386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7A441B9-EE8D-4012-BC45-95E32349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09" y="2834238"/>
            <a:ext cx="4905375" cy="40290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83943CC-FB94-4846-B2E3-432CFA439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896" y="3028069"/>
            <a:ext cx="3134318" cy="18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506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0A463BA-D26A-4602-B34A-7D12AA406F8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AE81AA-FE6E-42E8-ADEE-64A44D52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BA3C59B-7C76-477B-90CB-80C057FE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2DA0DB-C131-4A38-9E5A-1CF476417ED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REFERENCIAS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04AAC3B-FB6E-4CA5-8F28-A3C340BAFC7A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A114E4F-24B0-4B98-8924-AA07C644E02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W3Schools - </a:t>
            </a:r>
            <a:r>
              <a:rPr lang="pt-BR" sz="2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Developer</a:t>
            </a:r>
            <a:r>
              <a:rPr lang="pt-BR" sz="2400" dirty="0">
                <a:latin typeface="Bahnschrift SemiBold SemiConden" panose="020B0502040204020203" pitchFamily="34" charset="0"/>
              </a:rPr>
              <a:t> Mozilla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- </a:t>
            </a:r>
            <a:r>
              <a:rPr lang="pt-BR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Canal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CBFCursos</a:t>
            </a:r>
            <a:r>
              <a:rPr lang="pt-BR" sz="2400" dirty="0">
                <a:latin typeface="Bahnschrift SemiBold SemiConden" panose="020B0502040204020203" pitchFamily="34" charset="0"/>
              </a:rPr>
              <a:t> - </a:t>
            </a:r>
            <a:r>
              <a:rPr lang="pt-BR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https://www.youtube.com/channel/UCqHIWCQSq0yeE-1nbcRnt2w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Curso em vídeo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–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https://www.cursoemvideo.com.br</a:t>
            </a:r>
            <a:endParaRPr lang="pt-BR" sz="2400" dirty="0">
              <a:solidFill>
                <a:schemeClr val="accent1"/>
              </a:solidFill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Devmedia -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https://www.devmedia.com.br</a:t>
            </a:r>
            <a:br>
              <a:rPr lang="pt-BR" dirty="0"/>
            </a:br>
            <a:br>
              <a:rPr lang="pt-BR" sz="2400" dirty="0"/>
            </a:br>
            <a:endParaRPr lang="pt-BR" sz="2400" dirty="0"/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D95D21-560E-405A-9913-FE8542541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261" y="3977697"/>
            <a:ext cx="2373538" cy="2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2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0ECAE2-C054-4542-AF8B-DC063BB5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174515" cy="5167312"/>
          </a:xfrm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O terceiro método é o mais aconselhável, que é através de um arquivo externo, que devemos importar dentro de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chamada &lt;link&gt; que será declarada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head</a:t>
            </a:r>
            <a:r>
              <a:rPr lang="pt-BR" sz="2400" dirty="0">
                <a:latin typeface="Bahnschrift SemiBold Condensed" panose="020B0502040204020203" pitchFamily="34" charset="0"/>
              </a:rPr>
              <a:t>&gt;. Desse modo o CSS será carregado somente quando for necessário, não deixando a aplicação pesada.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 err="1">
                <a:latin typeface="Bahnschrift SemiBold Condensed" panose="020B0502040204020203" pitchFamily="34" charset="0"/>
              </a:rPr>
              <a:t>Rel</a:t>
            </a:r>
            <a:r>
              <a:rPr lang="pt-BR" sz="2400" dirty="0">
                <a:latin typeface="Bahnschrift SemiBold Condensed" panose="020B0502040204020203" pitchFamily="34" charset="0"/>
              </a:rPr>
              <a:t>=“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stylesheet</a:t>
            </a:r>
            <a:r>
              <a:rPr lang="pt-BR" sz="2400" dirty="0">
                <a:latin typeface="Bahnschrift SemiBold Condensed" panose="020B0502040204020203" pitchFamily="34" charset="0"/>
              </a:rPr>
              <a:t>” e </a:t>
            </a:r>
            <a:r>
              <a:rPr lang="pt-BR" sz="2400" dirty="0" err="1">
                <a:latin typeface="Bahnschrift SemiBold Condensed" panose="020B0502040204020203" pitchFamily="34" charset="0"/>
              </a:rPr>
              <a:t>type</a:t>
            </a:r>
            <a:r>
              <a:rPr lang="pt-BR" sz="2400" dirty="0">
                <a:latin typeface="Bahnschrift SemiBold Condensed" panose="020B0502040204020203" pitchFamily="34" charset="0"/>
              </a:rPr>
              <a:t>=“</a:t>
            </a:r>
            <a:r>
              <a:rPr lang="pt-BR" sz="2400" dirty="0" err="1">
                <a:latin typeface="Bahnschrift SemiBold Condensed" panose="020B0502040204020203" pitchFamily="34" charset="0"/>
              </a:rPr>
              <a:t>text</a:t>
            </a:r>
            <a:r>
              <a:rPr lang="pt-BR" sz="2400" dirty="0">
                <a:latin typeface="Bahnschrift SemiBold Condensed" panose="020B0502040204020203" pitchFamily="34" charset="0"/>
              </a:rPr>
              <a:t>/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r>
              <a:rPr lang="pt-BR" sz="2400" dirty="0">
                <a:latin typeface="Bahnschrift SemiBold Condensed" panose="020B0502040204020203" pitchFamily="34" charset="0"/>
              </a:rPr>
              <a:t>” são parâmetros que o navegador recebe para saber que se trata de um arquivo CSS e poder executar o código sem problemas caso encontre algum conflito.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href</a:t>
            </a:r>
            <a:r>
              <a:rPr lang="pt-BR" sz="2400" dirty="0">
                <a:latin typeface="Bahnschrift SemiBold Condensed" panose="020B0502040204020203" pitchFamily="34" charset="0"/>
              </a:rPr>
              <a:t>=“” é o caminho onde se encontra o arquivo com os códigos CSS, podendo ser um arquivo em uma pasta(parecido com </a:t>
            </a:r>
            <a:r>
              <a:rPr lang="pt-BR" sz="2400" dirty="0" err="1">
                <a:latin typeface="Bahnschrift SemiBold Condensed" panose="020B0502040204020203" pitchFamily="34" charset="0"/>
              </a:rPr>
              <a:t>src</a:t>
            </a:r>
            <a:r>
              <a:rPr lang="pt-BR" sz="2400" dirty="0">
                <a:latin typeface="Bahnschrift SemiBold Condensed" panose="020B0502040204020203" pitchFamily="34" charset="0"/>
              </a:rPr>
              <a:t>=“”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img</a:t>
            </a:r>
            <a:r>
              <a:rPr lang="pt-BR" sz="2400" dirty="0">
                <a:latin typeface="Bahnschrift SemiBold Condensed" panose="020B0502040204020203" pitchFamily="34" charset="0"/>
              </a:rPr>
              <a:t>) ou um diretório da internet (CDN).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O arquivo CSS possui a extensão .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endParaRPr lang="pt-BR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F091F0-9F46-4B08-B571-70CF5DA4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37" y="2845855"/>
            <a:ext cx="7034686" cy="1658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CB9753-1390-44DA-B351-3C77D35DE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B5E5F51-AEC9-4838-9474-EDCD0AFB754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3D2F33D-D9D5-47BB-A120-C677C0E0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60586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7F98516-E29C-4597-987C-781353DC18D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49E3F1-DCB5-4378-81F1-6FE14E58F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84173C9-B39C-4B94-8303-6F8482D85CF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SINTAXE CSS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34117FD-92E0-4228-9DAE-B16FD0AC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>
                <a:latin typeface="Bahnschrift SemiBold SemiConden" panose="020B0502040204020203" pitchFamily="34" charset="0"/>
              </a:rPr>
              <a:t>A sintaxe CSS é formada por uma regra com 3 itens fundamentais para definir um estilo. São eles: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fontAlgn="base"/>
            <a:r>
              <a:rPr lang="pt-BR" dirty="0">
                <a:latin typeface="Bahnschrift SemiBold SemiConden" panose="020B0502040204020203" pitchFamily="34" charset="0"/>
              </a:rPr>
              <a:t>Seletores;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fontAlgn="base"/>
            <a:r>
              <a:rPr lang="pt-BR" dirty="0">
                <a:latin typeface="Bahnschrift SemiBold SemiConden" panose="020B0502040204020203" pitchFamily="34" charset="0"/>
              </a:rPr>
              <a:t>Propriedades;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dirty="0">
                <a:latin typeface="Bahnschrift SemiBold SemiConden" panose="020B0502040204020203" pitchFamily="34" charset="0"/>
              </a:rPr>
              <a:t>Valores.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5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3101</Words>
  <Application>Microsoft Office PowerPoint</Application>
  <PresentationFormat>Widescreen</PresentationFormat>
  <Paragraphs>1274</Paragraphs>
  <Slides>76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84" baseType="lpstr">
      <vt:lpstr>Arial</vt:lpstr>
      <vt:lpstr>Bahnschrift SemiBold Condensed</vt:lpstr>
      <vt:lpstr>Bahnschrift SemiBold SemiConden</vt:lpstr>
      <vt:lpstr>Calibri</vt:lpstr>
      <vt:lpstr>Calibri Light</vt:lpstr>
      <vt:lpstr>Roboto Medium</vt:lpstr>
      <vt:lpstr>Tema do Office</vt:lpstr>
      <vt:lpstr>Objeto de Shell de Gerenciador</vt:lpstr>
      <vt:lpstr>Introdução ao CSS3</vt:lpstr>
      <vt:lpstr>Apresentação do PowerPoint</vt:lpstr>
      <vt:lpstr>Apresentação do PowerPoint</vt:lpstr>
      <vt:lpstr>Apresentação do PowerPoint</vt:lpstr>
      <vt:lpstr>COMO UTILIZAR O CSS?</vt:lpstr>
      <vt:lpstr>COMO UTILIZAR O CSS?</vt:lpstr>
      <vt:lpstr>COMO UTILIZAR O CSS?</vt:lpstr>
      <vt:lpstr>COMO UTILIZAR O CSS?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CSS3</dc:title>
  <dc:creator>Everton</dc:creator>
  <cp:lastModifiedBy>Everton</cp:lastModifiedBy>
  <cp:revision>227</cp:revision>
  <dcterms:created xsi:type="dcterms:W3CDTF">2019-04-30T00:45:42Z</dcterms:created>
  <dcterms:modified xsi:type="dcterms:W3CDTF">2019-05-27T19:30:36Z</dcterms:modified>
</cp:coreProperties>
</file>